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89"/>
  </p:notesMasterIdLst>
  <p:sldIdLst>
    <p:sldId id="257" r:id="rId2"/>
    <p:sldId id="258" r:id="rId3"/>
    <p:sldId id="451" r:id="rId4"/>
    <p:sldId id="568" r:id="rId5"/>
    <p:sldId id="259" r:id="rId6"/>
    <p:sldId id="461" r:id="rId7"/>
    <p:sldId id="463" r:id="rId8"/>
    <p:sldId id="527" r:id="rId9"/>
    <p:sldId id="464" r:id="rId10"/>
    <p:sldId id="465" r:id="rId11"/>
    <p:sldId id="551" r:id="rId12"/>
    <p:sldId id="521" r:id="rId13"/>
    <p:sldId id="467" r:id="rId14"/>
    <p:sldId id="522" r:id="rId15"/>
    <p:sldId id="468" r:id="rId16"/>
    <p:sldId id="469" r:id="rId17"/>
    <p:sldId id="470" r:id="rId18"/>
    <p:sldId id="569" r:id="rId19"/>
    <p:sldId id="471" r:id="rId20"/>
    <p:sldId id="472" r:id="rId21"/>
    <p:sldId id="570" r:id="rId22"/>
    <p:sldId id="474" r:id="rId23"/>
    <p:sldId id="475" r:id="rId24"/>
    <p:sldId id="476" r:id="rId25"/>
    <p:sldId id="477" r:id="rId26"/>
    <p:sldId id="478" r:id="rId27"/>
    <p:sldId id="479" r:id="rId28"/>
    <p:sldId id="480" r:id="rId29"/>
    <p:sldId id="543" r:id="rId30"/>
    <p:sldId id="523" r:id="rId31"/>
    <p:sldId id="482" r:id="rId32"/>
    <p:sldId id="484" r:id="rId33"/>
    <p:sldId id="485" r:id="rId34"/>
    <p:sldId id="486" r:id="rId35"/>
    <p:sldId id="487" r:id="rId36"/>
    <p:sldId id="544" r:id="rId37"/>
    <p:sldId id="524" r:id="rId38"/>
    <p:sldId id="489" r:id="rId39"/>
    <p:sldId id="490" r:id="rId40"/>
    <p:sldId id="491" r:id="rId41"/>
    <p:sldId id="545" r:id="rId42"/>
    <p:sldId id="525" r:id="rId43"/>
    <p:sldId id="492" r:id="rId44"/>
    <p:sldId id="493" r:id="rId45"/>
    <p:sldId id="495" r:id="rId46"/>
    <p:sldId id="496" r:id="rId47"/>
    <p:sldId id="498" r:id="rId48"/>
    <p:sldId id="497" r:id="rId49"/>
    <p:sldId id="552" r:id="rId50"/>
    <p:sldId id="526" r:id="rId51"/>
    <p:sldId id="500" r:id="rId52"/>
    <p:sldId id="501" r:id="rId53"/>
    <p:sldId id="528" r:id="rId54"/>
    <p:sldId id="503" r:id="rId55"/>
    <p:sldId id="504" r:id="rId56"/>
    <p:sldId id="505" r:id="rId57"/>
    <p:sldId id="506" r:id="rId58"/>
    <p:sldId id="507" r:id="rId59"/>
    <p:sldId id="508" r:id="rId60"/>
    <p:sldId id="509" r:id="rId61"/>
    <p:sldId id="567" r:id="rId62"/>
    <p:sldId id="547" r:id="rId63"/>
    <p:sldId id="529" r:id="rId64"/>
    <p:sldId id="511" r:id="rId65"/>
    <p:sldId id="512" r:id="rId66"/>
    <p:sldId id="513" r:id="rId67"/>
    <p:sldId id="514" r:id="rId68"/>
    <p:sldId id="515" r:id="rId69"/>
    <p:sldId id="516" r:id="rId70"/>
    <p:sldId id="517" r:id="rId71"/>
    <p:sldId id="548" r:id="rId72"/>
    <p:sldId id="530" r:id="rId73"/>
    <p:sldId id="519" r:id="rId74"/>
    <p:sldId id="549" r:id="rId75"/>
    <p:sldId id="531" r:id="rId76"/>
    <p:sldId id="532" r:id="rId77"/>
    <p:sldId id="533" r:id="rId78"/>
    <p:sldId id="534" r:id="rId79"/>
    <p:sldId id="535" r:id="rId80"/>
    <p:sldId id="536" r:id="rId81"/>
    <p:sldId id="537" r:id="rId82"/>
    <p:sldId id="538" r:id="rId83"/>
    <p:sldId id="539" r:id="rId84"/>
    <p:sldId id="540" r:id="rId85"/>
    <p:sldId id="550" r:id="rId86"/>
    <p:sldId id="541" r:id="rId87"/>
    <p:sldId id="542"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71" autoAdjust="0"/>
    <p:restoredTop sz="90760" autoAdjust="0"/>
  </p:normalViewPr>
  <p:slideViewPr>
    <p:cSldViewPr snapToGrid="0" snapToObjects="1">
      <p:cViewPr>
        <p:scale>
          <a:sx n="60" d="100"/>
          <a:sy n="60" d="100"/>
        </p:scale>
        <p:origin x="1232" y="8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432AE-0DE7-3F49-985A-EC734926D389}" type="doc">
      <dgm:prSet loTypeId="urn:microsoft.com/office/officeart/2005/8/layout/hProcess9" loCatId="" qsTypeId="urn:microsoft.com/office/officeart/2005/8/quickstyle/simple4" qsCatId="simple" csTypeId="urn:microsoft.com/office/officeart/2005/8/colors/accent1_2" csCatId="accent1" phldr="1"/>
      <dgm:spPr/>
    </dgm:pt>
    <dgm:pt modelId="{D6FC04B6-AD8E-C741-99CF-4E883DF5138C}">
      <dgm:prSet phldrT="[Text]" custT="1"/>
      <dgm:spPr/>
      <dgm:t>
        <a:bodyPr/>
        <a:lstStyle/>
        <a:p>
          <a:r>
            <a:rPr lang="en-US" sz="2400" dirty="0" smtClean="0"/>
            <a:t>Edmodo</a:t>
          </a:r>
          <a:endParaRPr lang="en-US" sz="2400" dirty="0"/>
        </a:p>
      </dgm:t>
    </dgm:pt>
    <dgm:pt modelId="{0EB0722E-C3F5-BF41-946F-BC7A50DD36EB}" type="parTrans" cxnId="{238117FA-14B1-3B46-ABED-D0DC895C7645}">
      <dgm:prSet/>
      <dgm:spPr/>
      <dgm:t>
        <a:bodyPr/>
        <a:lstStyle/>
        <a:p>
          <a:endParaRPr lang="en-US"/>
        </a:p>
      </dgm:t>
    </dgm:pt>
    <dgm:pt modelId="{2530E3A4-C308-A94D-9D14-D9B7CB3AE8E4}" type="sibTrans" cxnId="{238117FA-14B1-3B46-ABED-D0DC895C7645}">
      <dgm:prSet/>
      <dgm:spPr/>
      <dgm:t>
        <a:bodyPr/>
        <a:lstStyle/>
        <a:p>
          <a:endParaRPr lang="en-US"/>
        </a:p>
      </dgm:t>
    </dgm:pt>
    <dgm:pt modelId="{6EF622E4-5D3D-3F4A-B6B1-80F26143DEBE}">
      <dgm:prSet phldrT="[Text]" custT="1"/>
      <dgm:spPr/>
      <dgm:t>
        <a:bodyPr/>
        <a:lstStyle/>
        <a:p>
          <a:r>
            <a:rPr lang="en-US" sz="2400" dirty="0"/>
            <a:t>Planning for Success</a:t>
          </a:r>
        </a:p>
      </dgm:t>
    </dgm:pt>
    <dgm:pt modelId="{CC3546CD-D2B8-7B47-96B4-F2DB0FA5D643}" type="parTrans" cxnId="{021ACE66-1232-9643-AA4D-E5E2206F4A22}">
      <dgm:prSet/>
      <dgm:spPr/>
      <dgm:t>
        <a:bodyPr/>
        <a:lstStyle/>
        <a:p>
          <a:endParaRPr lang="en-US"/>
        </a:p>
      </dgm:t>
    </dgm:pt>
    <dgm:pt modelId="{BBFDBBC4-8BB0-154F-BE7D-7665B01AAA93}" type="sibTrans" cxnId="{021ACE66-1232-9643-AA4D-E5E2206F4A22}">
      <dgm:prSet/>
      <dgm:spPr/>
      <dgm:t>
        <a:bodyPr/>
        <a:lstStyle/>
        <a:p>
          <a:endParaRPr lang="en-US"/>
        </a:p>
      </dgm:t>
    </dgm:pt>
    <dgm:pt modelId="{4FA47A3A-FD47-3848-BC25-0B2A11273D5B}">
      <dgm:prSet phldrT="[Text]" custT="1"/>
      <dgm:spPr/>
      <dgm:t>
        <a:bodyPr/>
        <a:lstStyle/>
        <a:p>
          <a:r>
            <a:rPr lang="en-US" sz="2400" dirty="0" smtClean="0"/>
            <a:t>Sheltered Instruction Strategies</a:t>
          </a:r>
          <a:endParaRPr lang="en-US" sz="2400" dirty="0"/>
        </a:p>
      </dgm:t>
    </dgm:pt>
    <dgm:pt modelId="{AAAF53CD-065B-B542-A548-AC0DC0CE9D75}" type="parTrans" cxnId="{2455F7C6-E85C-7240-A412-AA5CE48602BC}">
      <dgm:prSet/>
      <dgm:spPr/>
      <dgm:t>
        <a:bodyPr/>
        <a:lstStyle/>
        <a:p>
          <a:endParaRPr lang="en-US"/>
        </a:p>
      </dgm:t>
    </dgm:pt>
    <dgm:pt modelId="{F2AD86B6-6352-3040-B856-0EA3F0F92A7F}" type="sibTrans" cxnId="{2455F7C6-E85C-7240-A412-AA5CE48602BC}">
      <dgm:prSet/>
      <dgm:spPr/>
      <dgm:t>
        <a:bodyPr/>
        <a:lstStyle/>
        <a:p>
          <a:endParaRPr lang="en-US"/>
        </a:p>
      </dgm:t>
    </dgm:pt>
    <dgm:pt modelId="{EC579F10-4C22-8D45-A4CF-D9DD8C3E5ECF}" type="pres">
      <dgm:prSet presAssocID="{B1E432AE-0DE7-3F49-985A-EC734926D389}" presName="CompostProcess" presStyleCnt="0">
        <dgm:presLayoutVars>
          <dgm:dir/>
          <dgm:resizeHandles val="exact"/>
        </dgm:presLayoutVars>
      </dgm:prSet>
      <dgm:spPr/>
    </dgm:pt>
    <dgm:pt modelId="{3DFD139F-3C8C-274F-80D9-2A3FB4792F48}" type="pres">
      <dgm:prSet presAssocID="{B1E432AE-0DE7-3F49-985A-EC734926D389}" presName="arrow" presStyleLbl="bgShp" presStyleIdx="0" presStyleCnt="1"/>
      <dgm:spPr/>
    </dgm:pt>
    <dgm:pt modelId="{615F0750-76C5-224B-A541-47410107C6B1}" type="pres">
      <dgm:prSet presAssocID="{B1E432AE-0DE7-3F49-985A-EC734926D389}" presName="linearProcess" presStyleCnt="0"/>
      <dgm:spPr/>
    </dgm:pt>
    <dgm:pt modelId="{EF0B61D1-3868-904B-B560-526619594A85}" type="pres">
      <dgm:prSet presAssocID="{D6FC04B6-AD8E-C741-99CF-4E883DF5138C}" presName="textNode" presStyleLbl="node1" presStyleIdx="0" presStyleCnt="3">
        <dgm:presLayoutVars>
          <dgm:bulletEnabled val="1"/>
        </dgm:presLayoutVars>
      </dgm:prSet>
      <dgm:spPr/>
      <dgm:t>
        <a:bodyPr/>
        <a:lstStyle/>
        <a:p>
          <a:endParaRPr lang="en-US"/>
        </a:p>
      </dgm:t>
    </dgm:pt>
    <dgm:pt modelId="{08DC8142-3DB0-3A45-89B8-F3404BB2D31B}" type="pres">
      <dgm:prSet presAssocID="{2530E3A4-C308-A94D-9D14-D9B7CB3AE8E4}" presName="sibTrans" presStyleCnt="0"/>
      <dgm:spPr/>
    </dgm:pt>
    <dgm:pt modelId="{7CAEF66E-E748-C84F-8872-F5CC0AC2B21E}" type="pres">
      <dgm:prSet presAssocID="{4FA47A3A-FD47-3848-BC25-0B2A11273D5B}" presName="textNode" presStyleLbl="node1" presStyleIdx="1" presStyleCnt="3">
        <dgm:presLayoutVars>
          <dgm:bulletEnabled val="1"/>
        </dgm:presLayoutVars>
      </dgm:prSet>
      <dgm:spPr/>
      <dgm:t>
        <a:bodyPr/>
        <a:lstStyle/>
        <a:p>
          <a:endParaRPr lang="en-US"/>
        </a:p>
      </dgm:t>
    </dgm:pt>
    <dgm:pt modelId="{3651AEDB-2E57-5643-884C-B62CD90F641E}" type="pres">
      <dgm:prSet presAssocID="{F2AD86B6-6352-3040-B856-0EA3F0F92A7F}" presName="sibTrans" presStyleCnt="0"/>
      <dgm:spPr/>
    </dgm:pt>
    <dgm:pt modelId="{2E9A1309-CBC5-4249-98F5-5A04DE6F0124}" type="pres">
      <dgm:prSet presAssocID="{6EF622E4-5D3D-3F4A-B6B1-80F26143DEBE}" presName="textNode" presStyleLbl="node1" presStyleIdx="2" presStyleCnt="3">
        <dgm:presLayoutVars>
          <dgm:bulletEnabled val="1"/>
        </dgm:presLayoutVars>
      </dgm:prSet>
      <dgm:spPr/>
      <dgm:t>
        <a:bodyPr/>
        <a:lstStyle/>
        <a:p>
          <a:endParaRPr lang="en-US"/>
        </a:p>
      </dgm:t>
    </dgm:pt>
  </dgm:ptLst>
  <dgm:cxnLst>
    <dgm:cxn modelId="{9835E04E-F56F-454F-ABA7-BF38FB3686C1}" type="presOf" srcId="{D6FC04B6-AD8E-C741-99CF-4E883DF5138C}" destId="{EF0B61D1-3868-904B-B560-526619594A85}" srcOrd="0" destOrd="0" presId="urn:microsoft.com/office/officeart/2005/8/layout/hProcess9"/>
    <dgm:cxn modelId="{238117FA-14B1-3B46-ABED-D0DC895C7645}" srcId="{B1E432AE-0DE7-3F49-985A-EC734926D389}" destId="{D6FC04B6-AD8E-C741-99CF-4E883DF5138C}" srcOrd="0" destOrd="0" parTransId="{0EB0722E-C3F5-BF41-946F-BC7A50DD36EB}" sibTransId="{2530E3A4-C308-A94D-9D14-D9B7CB3AE8E4}"/>
    <dgm:cxn modelId="{2455F7C6-E85C-7240-A412-AA5CE48602BC}" srcId="{B1E432AE-0DE7-3F49-985A-EC734926D389}" destId="{4FA47A3A-FD47-3848-BC25-0B2A11273D5B}" srcOrd="1" destOrd="0" parTransId="{AAAF53CD-065B-B542-A548-AC0DC0CE9D75}" sibTransId="{F2AD86B6-6352-3040-B856-0EA3F0F92A7F}"/>
    <dgm:cxn modelId="{C53AAC56-0738-134C-8C3E-807109A4ED17}" type="presOf" srcId="{4FA47A3A-FD47-3848-BC25-0B2A11273D5B}" destId="{7CAEF66E-E748-C84F-8872-F5CC0AC2B21E}" srcOrd="0" destOrd="0" presId="urn:microsoft.com/office/officeart/2005/8/layout/hProcess9"/>
    <dgm:cxn modelId="{021ACE66-1232-9643-AA4D-E5E2206F4A22}" srcId="{B1E432AE-0DE7-3F49-985A-EC734926D389}" destId="{6EF622E4-5D3D-3F4A-B6B1-80F26143DEBE}" srcOrd="2" destOrd="0" parTransId="{CC3546CD-D2B8-7B47-96B4-F2DB0FA5D643}" sibTransId="{BBFDBBC4-8BB0-154F-BE7D-7665B01AAA93}"/>
    <dgm:cxn modelId="{451ADF1C-636F-A945-832F-AABE49E5B8CA}" type="presOf" srcId="{6EF622E4-5D3D-3F4A-B6B1-80F26143DEBE}" destId="{2E9A1309-CBC5-4249-98F5-5A04DE6F0124}" srcOrd="0" destOrd="0" presId="urn:microsoft.com/office/officeart/2005/8/layout/hProcess9"/>
    <dgm:cxn modelId="{52AD8A6E-E4D8-5049-AFCA-8535409B3E05}" type="presOf" srcId="{B1E432AE-0DE7-3F49-985A-EC734926D389}" destId="{EC579F10-4C22-8D45-A4CF-D9DD8C3E5ECF}" srcOrd="0" destOrd="0" presId="urn:microsoft.com/office/officeart/2005/8/layout/hProcess9"/>
    <dgm:cxn modelId="{5667168E-B236-244F-9468-22D3D4951DE2}" type="presParOf" srcId="{EC579F10-4C22-8D45-A4CF-D9DD8C3E5ECF}" destId="{3DFD139F-3C8C-274F-80D9-2A3FB4792F48}" srcOrd="0" destOrd="0" presId="urn:microsoft.com/office/officeart/2005/8/layout/hProcess9"/>
    <dgm:cxn modelId="{AD3A6089-AB93-7545-A566-6BAEDA2F71D4}" type="presParOf" srcId="{EC579F10-4C22-8D45-A4CF-D9DD8C3E5ECF}" destId="{615F0750-76C5-224B-A541-47410107C6B1}" srcOrd="1" destOrd="0" presId="urn:microsoft.com/office/officeart/2005/8/layout/hProcess9"/>
    <dgm:cxn modelId="{6BBBE9B9-EF38-1B4B-8FC0-660AE72BF1D0}" type="presParOf" srcId="{615F0750-76C5-224B-A541-47410107C6B1}" destId="{EF0B61D1-3868-904B-B560-526619594A85}" srcOrd="0" destOrd="0" presId="urn:microsoft.com/office/officeart/2005/8/layout/hProcess9"/>
    <dgm:cxn modelId="{E2DB34B7-6999-514B-993A-22811B0D8AB7}" type="presParOf" srcId="{615F0750-76C5-224B-A541-47410107C6B1}" destId="{08DC8142-3DB0-3A45-89B8-F3404BB2D31B}" srcOrd="1" destOrd="0" presId="urn:microsoft.com/office/officeart/2005/8/layout/hProcess9"/>
    <dgm:cxn modelId="{A1BBFBF3-5A8A-F241-8AC1-B7D1E7A4C26B}" type="presParOf" srcId="{615F0750-76C5-224B-A541-47410107C6B1}" destId="{7CAEF66E-E748-C84F-8872-F5CC0AC2B21E}" srcOrd="2" destOrd="0" presId="urn:microsoft.com/office/officeart/2005/8/layout/hProcess9"/>
    <dgm:cxn modelId="{CF06F7C7-660C-AB4B-8CCF-116BB985F193}" type="presParOf" srcId="{615F0750-76C5-224B-A541-47410107C6B1}" destId="{3651AEDB-2E57-5643-884C-B62CD90F641E}" srcOrd="3" destOrd="0" presId="urn:microsoft.com/office/officeart/2005/8/layout/hProcess9"/>
    <dgm:cxn modelId="{D0936BA3-36D1-B145-86E8-7E30F36CAA6F}" type="presParOf" srcId="{615F0750-76C5-224B-A541-47410107C6B1}" destId="{2E9A1309-CBC5-4249-98F5-5A04DE6F012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3F6A7-96D5-46C6-9396-E2A969168399}" type="doc">
      <dgm:prSet loTypeId="urn:microsoft.com/office/officeart/2005/8/layout/hProcess7#1" loCatId="list" qsTypeId="urn:microsoft.com/office/officeart/2005/8/quickstyle/simple1" qsCatId="simple" csTypeId="urn:microsoft.com/office/officeart/2005/8/colors/accent1_4" csCatId="accent1" phldr="1"/>
      <dgm:spPr/>
      <dgm:t>
        <a:bodyPr/>
        <a:lstStyle/>
        <a:p>
          <a:endParaRPr lang="en-US"/>
        </a:p>
      </dgm:t>
    </dgm:pt>
    <dgm:pt modelId="{8934A037-11EC-4A12-9703-A5CEA0B83634}">
      <dgm:prSet phldrT="[Text]" custT="1"/>
      <dgm:spPr/>
      <dgm:t>
        <a:bodyPr/>
        <a:lstStyle/>
        <a:p>
          <a:pPr algn="r"/>
          <a:r>
            <a:rPr lang="en-US" sz="2000" b="1" dirty="0"/>
            <a:t>Written Responses</a:t>
          </a:r>
        </a:p>
      </dgm:t>
    </dgm:pt>
    <dgm:pt modelId="{9BB46EF3-6FB2-47E6-943E-4887AC56A61B}" type="parTrans" cxnId="{3CE9B5F8-F72E-4D4B-B3C3-25A57ED5B155}">
      <dgm:prSet/>
      <dgm:spPr/>
      <dgm:t>
        <a:bodyPr/>
        <a:lstStyle/>
        <a:p>
          <a:endParaRPr lang="en-US"/>
        </a:p>
      </dgm:t>
    </dgm:pt>
    <dgm:pt modelId="{AFF88B31-A276-4537-977C-AAEB7E72AABF}" type="sibTrans" cxnId="{3CE9B5F8-F72E-4D4B-B3C3-25A57ED5B155}">
      <dgm:prSet/>
      <dgm:spPr/>
      <dgm:t>
        <a:bodyPr/>
        <a:lstStyle/>
        <a:p>
          <a:endParaRPr lang="en-US"/>
        </a:p>
      </dgm:t>
    </dgm:pt>
    <dgm:pt modelId="{8A2E02DF-A6F3-49F6-9234-1769A4196DF1}">
      <dgm:prSet phldrT="[Text]" custT="1"/>
      <dgm:spPr/>
      <dgm:t>
        <a:bodyPr/>
        <a:lstStyle/>
        <a:p>
          <a:pPr marL="236538" indent="0"/>
          <a:r>
            <a:rPr lang="en-US" sz="2000" dirty="0"/>
            <a:t>Hold up paper</a:t>
          </a:r>
        </a:p>
      </dgm:t>
    </dgm:pt>
    <dgm:pt modelId="{40C2E26D-17C5-46D3-A48F-A6A7C0DABE1D}" type="parTrans" cxnId="{5FC81FE8-E4A5-4AD7-A912-BDA8ACB1B515}">
      <dgm:prSet/>
      <dgm:spPr/>
      <dgm:t>
        <a:bodyPr/>
        <a:lstStyle/>
        <a:p>
          <a:endParaRPr lang="en-US"/>
        </a:p>
      </dgm:t>
    </dgm:pt>
    <dgm:pt modelId="{10AC7B91-8B49-4AD3-B50A-75C039DC185D}" type="sibTrans" cxnId="{5FC81FE8-E4A5-4AD7-A912-BDA8ACB1B515}">
      <dgm:prSet/>
      <dgm:spPr/>
      <dgm:t>
        <a:bodyPr/>
        <a:lstStyle/>
        <a:p>
          <a:endParaRPr lang="en-US"/>
        </a:p>
      </dgm:t>
    </dgm:pt>
    <dgm:pt modelId="{9198A39B-7233-4E5C-8383-8BE6BAF27A68}">
      <dgm:prSet phldrT="[Text]" custT="1"/>
      <dgm:spPr/>
      <dgm:t>
        <a:bodyPr/>
        <a:lstStyle/>
        <a:p>
          <a:pPr marL="236538" indent="0"/>
          <a:r>
            <a:rPr lang="en-US" sz="2000" dirty="0"/>
            <a:t>White boards</a:t>
          </a:r>
        </a:p>
      </dgm:t>
    </dgm:pt>
    <dgm:pt modelId="{45509A60-8845-4CA4-8C57-F9833175A4AE}" type="parTrans" cxnId="{4C3E7F16-58E8-4759-9D6C-E10E5F7F8615}">
      <dgm:prSet/>
      <dgm:spPr/>
      <dgm:t>
        <a:bodyPr/>
        <a:lstStyle/>
        <a:p>
          <a:endParaRPr lang="en-US"/>
        </a:p>
      </dgm:t>
    </dgm:pt>
    <dgm:pt modelId="{55FD3837-E100-4A41-9273-C28F58732EF1}" type="sibTrans" cxnId="{4C3E7F16-58E8-4759-9D6C-E10E5F7F8615}">
      <dgm:prSet/>
      <dgm:spPr/>
      <dgm:t>
        <a:bodyPr/>
        <a:lstStyle/>
        <a:p>
          <a:endParaRPr lang="en-US"/>
        </a:p>
      </dgm:t>
    </dgm:pt>
    <dgm:pt modelId="{2A892F4C-0BC8-45EE-A7E0-E7E61D8A7068}">
      <dgm:prSet phldrT="[Text]"/>
      <dgm:spPr/>
      <dgm:t>
        <a:bodyPr/>
        <a:lstStyle/>
        <a:p>
          <a:pPr algn="r"/>
          <a:r>
            <a:rPr lang="en-US" b="1" dirty="0">
              <a:solidFill>
                <a:schemeClr val="tx2">
                  <a:lumMod val="75000"/>
                </a:schemeClr>
              </a:solidFill>
            </a:rPr>
            <a:t>Ready Responses</a:t>
          </a:r>
        </a:p>
      </dgm:t>
    </dgm:pt>
    <dgm:pt modelId="{A14A1B16-651A-44EA-B911-5DDB15456A82}" type="parTrans" cxnId="{EB7E8BF0-F682-4910-BB20-6FB779A2C9BB}">
      <dgm:prSet/>
      <dgm:spPr/>
      <dgm:t>
        <a:bodyPr/>
        <a:lstStyle/>
        <a:p>
          <a:endParaRPr lang="en-US"/>
        </a:p>
      </dgm:t>
    </dgm:pt>
    <dgm:pt modelId="{6D25B517-1B4B-402C-9534-392DCD87D5FD}" type="sibTrans" cxnId="{EB7E8BF0-F682-4910-BB20-6FB779A2C9BB}">
      <dgm:prSet/>
      <dgm:spPr/>
      <dgm:t>
        <a:bodyPr/>
        <a:lstStyle/>
        <a:p>
          <a:endParaRPr lang="en-US"/>
        </a:p>
      </dgm:t>
    </dgm:pt>
    <dgm:pt modelId="{5B71B337-235C-49B8-B4D1-264E153A2005}">
      <dgm:prSet phldrT="[Text]" custT="1"/>
      <dgm:spPr/>
      <dgm:t>
        <a:bodyPr/>
        <a:lstStyle/>
        <a:p>
          <a:r>
            <a:rPr lang="en-US" sz="2000" dirty="0">
              <a:solidFill>
                <a:schemeClr val="tx2">
                  <a:lumMod val="75000"/>
                </a:schemeClr>
              </a:solidFill>
            </a:rPr>
            <a:t>Hands up when ready</a:t>
          </a:r>
        </a:p>
      </dgm:t>
    </dgm:pt>
    <dgm:pt modelId="{3A3FC984-FCA8-4E30-985D-D107E3E71F8B}" type="parTrans" cxnId="{188FBA05-41B9-42F8-8D4B-3A3E680793C5}">
      <dgm:prSet/>
      <dgm:spPr/>
      <dgm:t>
        <a:bodyPr/>
        <a:lstStyle/>
        <a:p>
          <a:endParaRPr lang="en-US"/>
        </a:p>
      </dgm:t>
    </dgm:pt>
    <dgm:pt modelId="{ED39D2D0-CEF2-4619-B708-40101816CB32}" type="sibTrans" cxnId="{188FBA05-41B9-42F8-8D4B-3A3E680793C5}">
      <dgm:prSet/>
      <dgm:spPr/>
      <dgm:t>
        <a:bodyPr/>
        <a:lstStyle/>
        <a:p>
          <a:endParaRPr lang="en-US"/>
        </a:p>
      </dgm:t>
    </dgm:pt>
    <dgm:pt modelId="{3FADBE49-6F5B-4140-B5CF-7B29882AA056}">
      <dgm:prSet phldrT="[Text]" custT="1"/>
      <dgm:spPr/>
      <dgm:t>
        <a:bodyPr/>
        <a:lstStyle/>
        <a:p>
          <a:pPr marL="236538" indent="0"/>
          <a:r>
            <a:rPr lang="en-US" sz="2000" dirty="0"/>
            <a:t>Personal Chalkboards</a:t>
          </a:r>
        </a:p>
      </dgm:t>
    </dgm:pt>
    <dgm:pt modelId="{6A3AC913-CCCD-4E87-962A-F17E2A2A69EC}" type="parTrans" cxnId="{87784C74-77EC-4E10-AAC9-B7DADB2D2055}">
      <dgm:prSet/>
      <dgm:spPr/>
      <dgm:t>
        <a:bodyPr/>
        <a:lstStyle/>
        <a:p>
          <a:endParaRPr lang="en-US"/>
        </a:p>
      </dgm:t>
    </dgm:pt>
    <dgm:pt modelId="{232CDD90-39F2-462B-992A-C0BA2CBFD81A}" type="sibTrans" cxnId="{87784C74-77EC-4E10-AAC9-B7DADB2D2055}">
      <dgm:prSet/>
      <dgm:spPr/>
      <dgm:t>
        <a:bodyPr/>
        <a:lstStyle/>
        <a:p>
          <a:endParaRPr lang="en-US"/>
        </a:p>
      </dgm:t>
    </dgm:pt>
    <dgm:pt modelId="{51BC0EF0-5C2A-4364-AD1A-24BA4C6324B5}">
      <dgm:prSet phldrT="[Text]" custT="1"/>
      <dgm:spPr/>
      <dgm:t>
        <a:bodyPr/>
        <a:lstStyle/>
        <a:p>
          <a:pPr marL="236538" indent="0"/>
          <a:r>
            <a:rPr lang="en-US" sz="2000" dirty="0"/>
            <a:t>Answers on cards</a:t>
          </a:r>
        </a:p>
      </dgm:t>
    </dgm:pt>
    <dgm:pt modelId="{9FA65323-1C35-462B-B480-C4B039DC0648}" type="parTrans" cxnId="{03F0FEAF-199A-47F4-B375-6D4618476B35}">
      <dgm:prSet/>
      <dgm:spPr/>
      <dgm:t>
        <a:bodyPr/>
        <a:lstStyle/>
        <a:p>
          <a:endParaRPr lang="en-US"/>
        </a:p>
      </dgm:t>
    </dgm:pt>
    <dgm:pt modelId="{457EBAE0-1A72-462D-8E67-BE0EC6B0F7E2}" type="sibTrans" cxnId="{03F0FEAF-199A-47F4-B375-6D4618476B35}">
      <dgm:prSet/>
      <dgm:spPr/>
      <dgm:t>
        <a:bodyPr/>
        <a:lstStyle/>
        <a:p>
          <a:endParaRPr lang="en-US"/>
        </a:p>
      </dgm:t>
    </dgm:pt>
    <dgm:pt modelId="{834312B0-D96E-4EC1-8F63-97822C491171}">
      <dgm:prSet phldrT="[Text]" custT="1"/>
      <dgm:spPr/>
      <dgm:t>
        <a:bodyPr/>
        <a:lstStyle/>
        <a:p>
          <a:r>
            <a:rPr lang="en-US" sz="2000" dirty="0">
              <a:solidFill>
                <a:schemeClr val="tx2">
                  <a:lumMod val="75000"/>
                </a:schemeClr>
              </a:solidFill>
            </a:rPr>
            <a:t>Thinker’s chin</a:t>
          </a:r>
        </a:p>
      </dgm:t>
    </dgm:pt>
    <dgm:pt modelId="{701EFB13-BC34-4A74-9522-5F9B9539FC97}" type="parTrans" cxnId="{A27C11DC-CDAF-47C3-9E90-8E5ED838FC5C}">
      <dgm:prSet/>
      <dgm:spPr/>
      <dgm:t>
        <a:bodyPr/>
        <a:lstStyle/>
        <a:p>
          <a:endParaRPr lang="en-US"/>
        </a:p>
      </dgm:t>
    </dgm:pt>
    <dgm:pt modelId="{59A0B6A6-1880-4F34-9FCD-8CF4258FBA53}" type="sibTrans" cxnId="{A27C11DC-CDAF-47C3-9E90-8E5ED838FC5C}">
      <dgm:prSet/>
      <dgm:spPr/>
      <dgm:t>
        <a:bodyPr/>
        <a:lstStyle/>
        <a:p>
          <a:endParaRPr lang="en-US"/>
        </a:p>
      </dgm:t>
    </dgm:pt>
    <dgm:pt modelId="{67A7695B-4B72-4E74-8E75-EEC5E5D45152}">
      <dgm:prSet phldrT="[Text]" custT="1"/>
      <dgm:spPr/>
      <dgm:t>
        <a:bodyPr/>
        <a:lstStyle/>
        <a:p>
          <a:r>
            <a:rPr lang="en-US" sz="2000" dirty="0">
              <a:solidFill>
                <a:schemeClr val="tx2">
                  <a:lumMod val="75000"/>
                </a:schemeClr>
              </a:solidFill>
            </a:rPr>
            <a:t>Stand up when ready</a:t>
          </a:r>
        </a:p>
      </dgm:t>
    </dgm:pt>
    <dgm:pt modelId="{45539E03-735D-4437-92C9-4213C730DDF7}" type="parTrans" cxnId="{E94B0600-C6A1-475B-847B-CA5FC6F7C891}">
      <dgm:prSet/>
      <dgm:spPr/>
      <dgm:t>
        <a:bodyPr/>
        <a:lstStyle/>
        <a:p>
          <a:endParaRPr lang="en-US"/>
        </a:p>
      </dgm:t>
    </dgm:pt>
    <dgm:pt modelId="{C2C6FC70-FAB7-449E-AC19-A7AEC0E4F410}" type="sibTrans" cxnId="{E94B0600-C6A1-475B-847B-CA5FC6F7C891}">
      <dgm:prSet/>
      <dgm:spPr/>
      <dgm:t>
        <a:bodyPr/>
        <a:lstStyle/>
        <a:p>
          <a:endParaRPr lang="en-US"/>
        </a:p>
      </dgm:t>
    </dgm:pt>
    <dgm:pt modelId="{D53401C8-330B-4D8F-8873-A97EC5406E4E}">
      <dgm:prSet phldrT="[Text]" custT="1"/>
      <dgm:spPr/>
      <dgm:t>
        <a:bodyPr/>
        <a:lstStyle/>
        <a:p>
          <a:r>
            <a:rPr lang="en-US" sz="2000" dirty="0">
              <a:solidFill>
                <a:schemeClr val="tx2">
                  <a:lumMod val="75000"/>
                </a:schemeClr>
              </a:solidFill>
            </a:rPr>
            <a:t>Put your pen on your paper when ready</a:t>
          </a:r>
        </a:p>
      </dgm:t>
    </dgm:pt>
    <dgm:pt modelId="{77408E5B-97DF-42F1-B0C2-2B865AABC0C5}" type="parTrans" cxnId="{B87079C9-D74F-47FA-A6D6-CCF317FE50C5}">
      <dgm:prSet/>
      <dgm:spPr/>
      <dgm:t>
        <a:bodyPr/>
        <a:lstStyle/>
        <a:p>
          <a:endParaRPr lang="en-US"/>
        </a:p>
      </dgm:t>
    </dgm:pt>
    <dgm:pt modelId="{EBA7709D-F8B6-4804-A8FA-602E0CB893AA}" type="sibTrans" cxnId="{B87079C9-D74F-47FA-A6D6-CCF317FE50C5}">
      <dgm:prSet/>
      <dgm:spPr/>
      <dgm:t>
        <a:bodyPr/>
        <a:lstStyle/>
        <a:p>
          <a:endParaRPr lang="en-US"/>
        </a:p>
      </dgm:t>
    </dgm:pt>
    <dgm:pt modelId="{D0DF734F-AA7C-4E60-B887-3F4A8A93DB8A}">
      <dgm:prSet phldrT="[Text]" custT="1"/>
      <dgm:spPr/>
      <dgm:t>
        <a:bodyPr/>
        <a:lstStyle/>
        <a:p>
          <a:r>
            <a:rPr lang="en-US" sz="2000" dirty="0">
              <a:solidFill>
                <a:schemeClr val="tx2">
                  <a:lumMod val="75000"/>
                </a:schemeClr>
              </a:solidFill>
            </a:rPr>
            <a:t>All eyes on teacher</a:t>
          </a:r>
        </a:p>
      </dgm:t>
    </dgm:pt>
    <dgm:pt modelId="{035B3CC8-E847-4B76-8337-A9414933DD1C}" type="parTrans" cxnId="{AAC847DE-0698-4606-8F52-3A789A98E324}">
      <dgm:prSet/>
      <dgm:spPr/>
      <dgm:t>
        <a:bodyPr/>
        <a:lstStyle/>
        <a:p>
          <a:endParaRPr lang="en-US"/>
        </a:p>
      </dgm:t>
    </dgm:pt>
    <dgm:pt modelId="{06E6BEB6-EBC7-49B4-A186-E2E54BC4E6C6}" type="sibTrans" cxnId="{AAC847DE-0698-4606-8F52-3A789A98E324}">
      <dgm:prSet/>
      <dgm:spPr/>
      <dgm:t>
        <a:bodyPr/>
        <a:lstStyle/>
        <a:p>
          <a:endParaRPr lang="en-US"/>
        </a:p>
      </dgm:t>
    </dgm:pt>
    <dgm:pt modelId="{058BE289-CC09-436A-9614-B76BC2CE2EFF}" type="pres">
      <dgm:prSet presAssocID="{7F93F6A7-96D5-46C6-9396-E2A969168399}" presName="Name0" presStyleCnt="0">
        <dgm:presLayoutVars>
          <dgm:dir/>
          <dgm:animLvl val="lvl"/>
          <dgm:resizeHandles val="exact"/>
        </dgm:presLayoutVars>
      </dgm:prSet>
      <dgm:spPr/>
      <dgm:t>
        <a:bodyPr/>
        <a:lstStyle/>
        <a:p>
          <a:endParaRPr lang="en-US"/>
        </a:p>
      </dgm:t>
    </dgm:pt>
    <dgm:pt modelId="{1408AAEA-3FFA-4C41-8B4E-3F841D585770}" type="pres">
      <dgm:prSet presAssocID="{8934A037-11EC-4A12-9703-A5CEA0B83634}" presName="compositeNode" presStyleCnt="0">
        <dgm:presLayoutVars>
          <dgm:bulletEnabled val="1"/>
        </dgm:presLayoutVars>
      </dgm:prSet>
      <dgm:spPr/>
    </dgm:pt>
    <dgm:pt modelId="{BDECC924-D557-4FC8-B3E8-D6A72D5C7695}" type="pres">
      <dgm:prSet presAssocID="{8934A037-11EC-4A12-9703-A5CEA0B83634}" presName="bgRect" presStyleLbl="node1" presStyleIdx="0" presStyleCnt="2"/>
      <dgm:spPr/>
      <dgm:t>
        <a:bodyPr/>
        <a:lstStyle/>
        <a:p>
          <a:endParaRPr lang="en-US"/>
        </a:p>
      </dgm:t>
    </dgm:pt>
    <dgm:pt modelId="{1E598D68-4094-40B0-8FCD-F274D84ABAB1}" type="pres">
      <dgm:prSet presAssocID="{8934A037-11EC-4A12-9703-A5CEA0B83634}" presName="parentNode" presStyleLbl="node1" presStyleIdx="0" presStyleCnt="2">
        <dgm:presLayoutVars>
          <dgm:chMax val="0"/>
          <dgm:bulletEnabled val="1"/>
        </dgm:presLayoutVars>
      </dgm:prSet>
      <dgm:spPr/>
      <dgm:t>
        <a:bodyPr/>
        <a:lstStyle/>
        <a:p>
          <a:endParaRPr lang="en-US"/>
        </a:p>
      </dgm:t>
    </dgm:pt>
    <dgm:pt modelId="{5A98CF95-6EE1-47B2-BDF3-55C59F3227BD}" type="pres">
      <dgm:prSet presAssocID="{8934A037-11EC-4A12-9703-A5CEA0B83634}" presName="childNode" presStyleLbl="node1" presStyleIdx="0" presStyleCnt="2">
        <dgm:presLayoutVars>
          <dgm:bulletEnabled val="1"/>
        </dgm:presLayoutVars>
      </dgm:prSet>
      <dgm:spPr/>
      <dgm:t>
        <a:bodyPr/>
        <a:lstStyle/>
        <a:p>
          <a:endParaRPr lang="en-US"/>
        </a:p>
      </dgm:t>
    </dgm:pt>
    <dgm:pt modelId="{44AE08D1-A337-4135-A361-013EE857EF68}" type="pres">
      <dgm:prSet presAssocID="{AFF88B31-A276-4537-977C-AAEB7E72AABF}" presName="hSp" presStyleCnt="0"/>
      <dgm:spPr/>
    </dgm:pt>
    <dgm:pt modelId="{4055EEAC-B8F1-494F-B994-8D9B2ADE254F}" type="pres">
      <dgm:prSet presAssocID="{AFF88B31-A276-4537-977C-AAEB7E72AABF}" presName="vProcSp" presStyleCnt="0"/>
      <dgm:spPr/>
    </dgm:pt>
    <dgm:pt modelId="{9062A97D-9381-4220-AB81-AB8C0697B80D}" type="pres">
      <dgm:prSet presAssocID="{AFF88B31-A276-4537-977C-AAEB7E72AABF}" presName="vSp1" presStyleCnt="0"/>
      <dgm:spPr/>
    </dgm:pt>
    <dgm:pt modelId="{40EB269D-6A71-4912-A09E-255A8ED7D3FD}" type="pres">
      <dgm:prSet presAssocID="{AFF88B31-A276-4537-977C-AAEB7E72AABF}" presName="simulatedConn" presStyleLbl="solidFgAcc1" presStyleIdx="0" presStyleCnt="1" custLinFactNeighborY="87067"/>
      <dgm:spPr/>
    </dgm:pt>
    <dgm:pt modelId="{B79584CB-AA7C-448E-9724-5F258FB76355}" type="pres">
      <dgm:prSet presAssocID="{AFF88B31-A276-4537-977C-AAEB7E72AABF}" presName="vSp2" presStyleCnt="0"/>
      <dgm:spPr/>
    </dgm:pt>
    <dgm:pt modelId="{ADCD2588-AF14-4A0D-BFDC-205AF68B7DAF}" type="pres">
      <dgm:prSet presAssocID="{AFF88B31-A276-4537-977C-AAEB7E72AABF}" presName="sibTrans" presStyleCnt="0"/>
      <dgm:spPr/>
    </dgm:pt>
    <dgm:pt modelId="{128B8F4D-7C57-4689-A29F-CA271118AB5A}" type="pres">
      <dgm:prSet presAssocID="{2A892F4C-0BC8-45EE-A7E0-E7E61D8A7068}" presName="compositeNode" presStyleCnt="0">
        <dgm:presLayoutVars>
          <dgm:bulletEnabled val="1"/>
        </dgm:presLayoutVars>
      </dgm:prSet>
      <dgm:spPr/>
    </dgm:pt>
    <dgm:pt modelId="{709DD0E3-F596-4445-8B7A-4A9D1BAD40D1}" type="pres">
      <dgm:prSet presAssocID="{2A892F4C-0BC8-45EE-A7E0-E7E61D8A7068}" presName="bgRect" presStyleLbl="node1" presStyleIdx="1" presStyleCnt="2"/>
      <dgm:spPr/>
      <dgm:t>
        <a:bodyPr/>
        <a:lstStyle/>
        <a:p>
          <a:endParaRPr lang="en-US"/>
        </a:p>
      </dgm:t>
    </dgm:pt>
    <dgm:pt modelId="{55B68F6D-48B1-4DA7-8D5C-C2D30696F1D9}" type="pres">
      <dgm:prSet presAssocID="{2A892F4C-0BC8-45EE-A7E0-E7E61D8A7068}" presName="parentNode" presStyleLbl="node1" presStyleIdx="1" presStyleCnt="2">
        <dgm:presLayoutVars>
          <dgm:chMax val="0"/>
          <dgm:bulletEnabled val="1"/>
        </dgm:presLayoutVars>
      </dgm:prSet>
      <dgm:spPr/>
      <dgm:t>
        <a:bodyPr/>
        <a:lstStyle/>
        <a:p>
          <a:endParaRPr lang="en-US"/>
        </a:p>
      </dgm:t>
    </dgm:pt>
    <dgm:pt modelId="{553EC969-2029-404B-BAD2-C01DD96B9DEA}" type="pres">
      <dgm:prSet presAssocID="{2A892F4C-0BC8-45EE-A7E0-E7E61D8A7068}" presName="childNode" presStyleLbl="node1" presStyleIdx="1" presStyleCnt="2">
        <dgm:presLayoutVars>
          <dgm:bulletEnabled val="1"/>
        </dgm:presLayoutVars>
      </dgm:prSet>
      <dgm:spPr/>
      <dgm:t>
        <a:bodyPr/>
        <a:lstStyle/>
        <a:p>
          <a:endParaRPr lang="en-US"/>
        </a:p>
      </dgm:t>
    </dgm:pt>
  </dgm:ptLst>
  <dgm:cxnLst>
    <dgm:cxn modelId="{03F0FEAF-199A-47F4-B375-6D4618476B35}" srcId="{8934A037-11EC-4A12-9703-A5CEA0B83634}" destId="{51BC0EF0-5C2A-4364-AD1A-24BA4C6324B5}" srcOrd="3" destOrd="0" parTransId="{9FA65323-1C35-462B-B480-C4B039DC0648}" sibTransId="{457EBAE0-1A72-462D-8E67-BE0EC6B0F7E2}"/>
    <dgm:cxn modelId="{EB7E8BF0-F682-4910-BB20-6FB779A2C9BB}" srcId="{7F93F6A7-96D5-46C6-9396-E2A969168399}" destId="{2A892F4C-0BC8-45EE-A7E0-E7E61D8A7068}" srcOrd="1" destOrd="0" parTransId="{A14A1B16-651A-44EA-B911-5DDB15456A82}" sibTransId="{6D25B517-1B4B-402C-9534-392DCD87D5FD}"/>
    <dgm:cxn modelId="{B072A453-5FF9-5E47-97E5-8B17F6B4DD52}" type="presOf" srcId="{3FADBE49-6F5B-4140-B5CF-7B29882AA056}" destId="{5A98CF95-6EE1-47B2-BDF3-55C59F3227BD}" srcOrd="0" destOrd="2" presId="urn:microsoft.com/office/officeart/2005/8/layout/hProcess7#1"/>
    <dgm:cxn modelId="{87784C74-77EC-4E10-AAC9-B7DADB2D2055}" srcId="{8934A037-11EC-4A12-9703-A5CEA0B83634}" destId="{3FADBE49-6F5B-4140-B5CF-7B29882AA056}" srcOrd="2" destOrd="0" parTransId="{6A3AC913-CCCD-4E87-962A-F17E2A2A69EC}" sibTransId="{232CDD90-39F2-462B-992A-C0BA2CBFD81A}"/>
    <dgm:cxn modelId="{E3FF9B7F-82BE-0548-9466-A6D2D4313AE5}" type="presOf" srcId="{2A892F4C-0BC8-45EE-A7E0-E7E61D8A7068}" destId="{709DD0E3-F596-4445-8B7A-4A9D1BAD40D1}" srcOrd="0" destOrd="0" presId="urn:microsoft.com/office/officeart/2005/8/layout/hProcess7#1"/>
    <dgm:cxn modelId="{4C3E7F16-58E8-4759-9D6C-E10E5F7F8615}" srcId="{8934A037-11EC-4A12-9703-A5CEA0B83634}" destId="{9198A39B-7233-4E5C-8383-8BE6BAF27A68}" srcOrd="1" destOrd="0" parTransId="{45509A60-8845-4CA4-8C57-F9833175A4AE}" sibTransId="{55FD3837-E100-4A41-9273-C28F58732EF1}"/>
    <dgm:cxn modelId="{B87079C9-D74F-47FA-A6D6-CCF317FE50C5}" srcId="{2A892F4C-0BC8-45EE-A7E0-E7E61D8A7068}" destId="{D53401C8-330B-4D8F-8873-A97EC5406E4E}" srcOrd="3" destOrd="0" parTransId="{77408E5B-97DF-42F1-B0C2-2B865AABC0C5}" sibTransId="{EBA7709D-F8B6-4804-A8FA-602E0CB893AA}"/>
    <dgm:cxn modelId="{B179A69F-1DB8-8F4B-BE1B-F9BF17C0F873}" type="presOf" srcId="{67A7695B-4B72-4E74-8E75-EEC5E5D45152}" destId="{553EC969-2029-404B-BAD2-C01DD96B9DEA}" srcOrd="0" destOrd="2" presId="urn:microsoft.com/office/officeart/2005/8/layout/hProcess7#1"/>
    <dgm:cxn modelId="{188FBA05-41B9-42F8-8D4B-3A3E680793C5}" srcId="{2A892F4C-0BC8-45EE-A7E0-E7E61D8A7068}" destId="{5B71B337-235C-49B8-B4D1-264E153A2005}" srcOrd="0" destOrd="0" parTransId="{3A3FC984-FCA8-4E30-985D-D107E3E71F8B}" sibTransId="{ED39D2D0-CEF2-4619-B708-40101816CB32}"/>
    <dgm:cxn modelId="{CEF63A14-7520-5F46-A48B-99D9E7CBCD52}" type="presOf" srcId="{2A892F4C-0BC8-45EE-A7E0-E7E61D8A7068}" destId="{55B68F6D-48B1-4DA7-8D5C-C2D30696F1D9}" srcOrd="1" destOrd="0" presId="urn:microsoft.com/office/officeart/2005/8/layout/hProcess7#1"/>
    <dgm:cxn modelId="{E94B0600-C6A1-475B-847B-CA5FC6F7C891}" srcId="{2A892F4C-0BC8-45EE-A7E0-E7E61D8A7068}" destId="{67A7695B-4B72-4E74-8E75-EEC5E5D45152}" srcOrd="2" destOrd="0" parTransId="{45539E03-735D-4437-92C9-4213C730DDF7}" sibTransId="{C2C6FC70-FAB7-449E-AC19-A7AEC0E4F410}"/>
    <dgm:cxn modelId="{022FA359-BA66-4D42-ABA8-511D8C8FEB54}" type="presOf" srcId="{8934A037-11EC-4A12-9703-A5CEA0B83634}" destId="{BDECC924-D557-4FC8-B3E8-D6A72D5C7695}" srcOrd="0" destOrd="0" presId="urn:microsoft.com/office/officeart/2005/8/layout/hProcess7#1"/>
    <dgm:cxn modelId="{B74E3373-9729-5A4B-ADEF-D1F1568D3D0A}" type="presOf" srcId="{5B71B337-235C-49B8-B4D1-264E153A2005}" destId="{553EC969-2029-404B-BAD2-C01DD96B9DEA}" srcOrd="0" destOrd="0" presId="urn:microsoft.com/office/officeart/2005/8/layout/hProcess7#1"/>
    <dgm:cxn modelId="{26EB4F6C-0DA7-884C-ABE2-55B03B041280}" type="presOf" srcId="{8A2E02DF-A6F3-49F6-9234-1769A4196DF1}" destId="{5A98CF95-6EE1-47B2-BDF3-55C59F3227BD}" srcOrd="0" destOrd="0" presId="urn:microsoft.com/office/officeart/2005/8/layout/hProcess7#1"/>
    <dgm:cxn modelId="{5FB48D5E-C8FE-F94C-9BEB-A9AF2CB49830}" type="presOf" srcId="{7F93F6A7-96D5-46C6-9396-E2A969168399}" destId="{058BE289-CC09-436A-9614-B76BC2CE2EFF}" srcOrd="0" destOrd="0" presId="urn:microsoft.com/office/officeart/2005/8/layout/hProcess7#1"/>
    <dgm:cxn modelId="{A27C11DC-CDAF-47C3-9E90-8E5ED838FC5C}" srcId="{2A892F4C-0BC8-45EE-A7E0-E7E61D8A7068}" destId="{834312B0-D96E-4EC1-8F63-97822C491171}" srcOrd="1" destOrd="0" parTransId="{701EFB13-BC34-4A74-9522-5F9B9539FC97}" sibTransId="{59A0B6A6-1880-4F34-9FCD-8CF4258FBA53}"/>
    <dgm:cxn modelId="{56480309-3B7E-954D-BA58-96E5A55069AD}" type="presOf" srcId="{834312B0-D96E-4EC1-8F63-97822C491171}" destId="{553EC969-2029-404B-BAD2-C01DD96B9DEA}" srcOrd="0" destOrd="1" presId="urn:microsoft.com/office/officeart/2005/8/layout/hProcess7#1"/>
    <dgm:cxn modelId="{A926B3D7-2A97-6044-9E26-734F8AFA32FB}" type="presOf" srcId="{D53401C8-330B-4D8F-8873-A97EC5406E4E}" destId="{553EC969-2029-404B-BAD2-C01DD96B9DEA}" srcOrd="0" destOrd="3" presId="urn:microsoft.com/office/officeart/2005/8/layout/hProcess7#1"/>
    <dgm:cxn modelId="{5E574160-E203-8041-B3F2-411F4B255908}" type="presOf" srcId="{9198A39B-7233-4E5C-8383-8BE6BAF27A68}" destId="{5A98CF95-6EE1-47B2-BDF3-55C59F3227BD}" srcOrd="0" destOrd="1" presId="urn:microsoft.com/office/officeart/2005/8/layout/hProcess7#1"/>
    <dgm:cxn modelId="{03EB5D50-2C1A-8047-8EA0-4BEE4338B703}" type="presOf" srcId="{51BC0EF0-5C2A-4364-AD1A-24BA4C6324B5}" destId="{5A98CF95-6EE1-47B2-BDF3-55C59F3227BD}" srcOrd="0" destOrd="3" presId="urn:microsoft.com/office/officeart/2005/8/layout/hProcess7#1"/>
    <dgm:cxn modelId="{AAC847DE-0698-4606-8F52-3A789A98E324}" srcId="{2A892F4C-0BC8-45EE-A7E0-E7E61D8A7068}" destId="{D0DF734F-AA7C-4E60-B887-3F4A8A93DB8A}" srcOrd="4" destOrd="0" parTransId="{035B3CC8-E847-4B76-8337-A9414933DD1C}" sibTransId="{06E6BEB6-EBC7-49B4-A186-E2E54BC4E6C6}"/>
    <dgm:cxn modelId="{CE1D3A08-565B-814F-9CB1-5FF507A4A10A}" type="presOf" srcId="{8934A037-11EC-4A12-9703-A5CEA0B83634}" destId="{1E598D68-4094-40B0-8FCD-F274D84ABAB1}" srcOrd="1" destOrd="0" presId="urn:microsoft.com/office/officeart/2005/8/layout/hProcess7#1"/>
    <dgm:cxn modelId="{3CE9B5F8-F72E-4D4B-B3C3-25A57ED5B155}" srcId="{7F93F6A7-96D5-46C6-9396-E2A969168399}" destId="{8934A037-11EC-4A12-9703-A5CEA0B83634}" srcOrd="0" destOrd="0" parTransId="{9BB46EF3-6FB2-47E6-943E-4887AC56A61B}" sibTransId="{AFF88B31-A276-4537-977C-AAEB7E72AABF}"/>
    <dgm:cxn modelId="{5FC81FE8-E4A5-4AD7-A912-BDA8ACB1B515}" srcId="{8934A037-11EC-4A12-9703-A5CEA0B83634}" destId="{8A2E02DF-A6F3-49F6-9234-1769A4196DF1}" srcOrd="0" destOrd="0" parTransId="{40C2E26D-17C5-46D3-A48F-A6A7C0DABE1D}" sibTransId="{10AC7B91-8B49-4AD3-B50A-75C039DC185D}"/>
    <dgm:cxn modelId="{59EBA58E-EFFA-A44D-B323-02D8388ABEFB}" type="presOf" srcId="{D0DF734F-AA7C-4E60-B887-3F4A8A93DB8A}" destId="{553EC969-2029-404B-BAD2-C01DD96B9DEA}" srcOrd="0" destOrd="4" presId="urn:microsoft.com/office/officeart/2005/8/layout/hProcess7#1"/>
    <dgm:cxn modelId="{0AF24C73-C1DF-B54D-94B7-E58861FD1D8F}" type="presParOf" srcId="{058BE289-CC09-436A-9614-B76BC2CE2EFF}" destId="{1408AAEA-3FFA-4C41-8B4E-3F841D585770}" srcOrd="0" destOrd="0" presId="urn:microsoft.com/office/officeart/2005/8/layout/hProcess7#1"/>
    <dgm:cxn modelId="{30EAB9C9-4169-5C48-A098-24278C5727B3}" type="presParOf" srcId="{1408AAEA-3FFA-4C41-8B4E-3F841D585770}" destId="{BDECC924-D557-4FC8-B3E8-D6A72D5C7695}" srcOrd="0" destOrd="0" presId="urn:microsoft.com/office/officeart/2005/8/layout/hProcess7#1"/>
    <dgm:cxn modelId="{86CAAE99-E9DA-454D-A7BC-89D1BDC522FE}" type="presParOf" srcId="{1408AAEA-3FFA-4C41-8B4E-3F841D585770}" destId="{1E598D68-4094-40B0-8FCD-F274D84ABAB1}" srcOrd="1" destOrd="0" presId="urn:microsoft.com/office/officeart/2005/8/layout/hProcess7#1"/>
    <dgm:cxn modelId="{A68D00D6-0DC5-6344-8528-1ED8FFBCEF86}" type="presParOf" srcId="{1408AAEA-3FFA-4C41-8B4E-3F841D585770}" destId="{5A98CF95-6EE1-47B2-BDF3-55C59F3227BD}" srcOrd="2" destOrd="0" presId="urn:microsoft.com/office/officeart/2005/8/layout/hProcess7#1"/>
    <dgm:cxn modelId="{C0C4153C-7CC1-E142-A343-A04C11F979A3}" type="presParOf" srcId="{058BE289-CC09-436A-9614-B76BC2CE2EFF}" destId="{44AE08D1-A337-4135-A361-013EE857EF68}" srcOrd="1" destOrd="0" presId="urn:microsoft.com/office/officeart/2005/8/layout/hProcess7#1"/>
    <dgm:cxn modelId="{F91967C2-7383-0A45-B29F-5769F363E723}" type="presParOf" srcId="{058BE289-CC09-436A-9614-B76BC2CE2EFF}" destId="{4055EEAC-B8F1-494F-B994-8D9B2ADE254F}" srcOrd="2" destOrd="0" presId="urn:microsoft.com/office/officeart/2005/8/layout/hProcess7#1"/>
    <dgm:cxn modelId="{DCABBB18-47E1-7F48-B7B0-08CC87F8B9D9}" type="presParOf" srcId="{4055EEAC-B8F1-494F-B994-8D9B2ADE254F}" destId="{9062A97D-9381-4220-AB81-AB8C0697B80D}" srcOrd="0" destOrd="0" presId="urn:microsoft.com/office/officeart/2005/8/layout/hProcess7#1"/>
    <dgm:cxn modelId="{58E25879-BA4F-A24C-9865-6380A3EFB8E8}" type="presParOf" srcId="{4055EEAC-B8F1-494F-B994-8D9B2ADE254F}" destId="{40EB269D-6A71-4912-A09E-255A8ED7D3FD}" srcOrd="1" destOrd="0" presId="urn:microsoft.com/office/officeart/2005/8/layout/hProcess7#1"/>
    <dgm:cxn modelId="{EE674C0C-F2F2-7B4A-A2C5-45AA2FFAF3FF}" type="presParOf" srcId="{4055EEAC-B8F1-494F-B994-8D9B2ADE254F}" destId="{B79584CB-AA7C-448E-9724-5F258FB76355}" srcOrd="2" destOrd="0" presId="urn:microsoft.com/office/officeart/2005/8/layout/hProcess7#1"/>
    <dgm:cxn modelId="{8B1AF1B1-5A9B-3A4D-9946-5F0AF0A3AAFB}" type="presParOf" srcId="{058BE289-CC09-436A-9614-B76BC2CE2EFF}" destId="{ADCD2588-AF14-4A0D-BFDC-205AF68B7DAF}" srcOrd="3" destOrd="0" presId="urn:microsoft.com/office/officeart/2005/8/layout/hProcess7#1"/>
    <dgm:cxn modelId="{2A22D83A-E6FF-3643-9293-5054C74E6E4D}" type="presParOf" srcId="{058BE289-CC09-436A-9614-B76BC2CE2EFF}" destId="{128B8F4D-7C57-4689-A29F-CA271118AB5A}" srcOrd="4" destOrd="0" presId="urn:microsoft.com/office/officeart/2005/8/layout/hProcess7#1"/>
    <dgm:cxn modelId="{B24201AA-2D7B-E34F-B0F0-87DCE0322875}" type="presParOf" srcId="{128B8F4D-7C57-4689-A29F-CA271118AB5A}" destId="{709DD0E3-F596-4445-8B7A-4A9D1BAD40D1}" srcOrd="0" destOrd="0" presId="urn:microsoft.com/office/officeart/2005/8/layout/hProcess7#1"/>
    <dgm:cxn modelId="{F58A3DEA-431B-1248-93F6-97A2889912B5}" type="presParOf" srcId="{128B8F4D-7C57-4689-A29F-CA271118AB5A}" destId="{55B68F6D-48B1-4DA7-8D5C-C2D30696F1D9}" srcOrd="1" destOrd="0" presId="urn:microsoft.com/office/officeart/2005/8/layout/hProcess7#1"/>
    <dgm:cxn modelId="{C8952BDC-0561-D048-AB52-D923EF31314E}" type="presParOf" srcId="{128B8F4D-7C57-4689-A29F-CA271118AB5A}" destId="{553EC969-2029-404B-BAD2-C01DD96B9DEA}"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93F6A7-96D5-46C6-9396-E2A969168399}" type="doc">
      <dgm:prSet loTypeId="urn:microsoft.com/office/officeart/2005/8/layout/hProcess7#2" loCatId="list" qsTypeId="urn:microsoft.com/office/officeart/2005/8/quickstyle/simple1" qsCatId="simple" csTypeId="urn:microsoft.com/office/officeart/2005/8/colors/accent1_4" csCatId="accent1" phldr="1"/>
      <dgm:spPr/>
      <dgm:t>
        <a:bodyPr/>
        <a:lstStyle/>
        <a:p>
          <a:endParaRPr lang="en-US"/>
        </a:p>
      </dgm:t>
    </dgm:pt>
    <dgm:pt modelId="{8934A037-11EC-4A12-9703-A5CEA0B83634}">
      <dgm:prSet phldrT="[Text]"/>
      <dgm:spPr/>
      <dgm:t>
        <a:bodyPr/>
        <a:lstStyle/>
        <a:p>
          <a:pPr algn="r"/>
          <a:r>
            <a:rPr lang="en-US" b="1" dirty="0"/>
            <a:t>Making Choices</a:t>
          </a:r>
        </a:p>
      </dgm:t>
    </dgm:pt>
    <dgm:pt modelId="{9BB46EF3-6FB2-47E6-943E-4887AC56A61B}" type="parTrans" cxnId="{3CE9B5F8-F72E-4D4B-B3C3-25A57ED5B155}">
      <dgm:prSet/>
      <dgm:spPr/>
      <dgm:t>
        <a:bodyPr/>
        <a:lstStyle/>
        <a:p>
          <a:endParaRPr lang="en-US"/>
        </a:p>
      </dgm:t>
    </dgm:pt>
    <dgm:pt modelId="{AFF88B31-A276-4537-977C-AAEB7E72AABF}" type="sibTrans" cxnId="{3CE9B5F8-F72E-4D4B-B3C3-25A57ED5B155}">
      <dgm:prSet/>
      <dgm:spPr/>
      <dgm:t>
        <a:bodyPr/>
        <a:lstStyle/>
        <a:p>
          <a:endParaRPr lang="en-US"/>
        </a:p>
      </dgm:t>
    </dgm:pt>
    <dgm:pt modelId="{8A2E02DF-A6F3-49F6-9234-1769A4196DF1}">
      <dgm:prSet phldrT="[Text]" custT="1"/>
      <dgm:spPr/>
      <dgm:t>
        <a:bodyPr/>
        <a:lstStyle/>
        <a:p>
          <a:r>
            <a:rPr lang="en-US" sz="2000" dirty="0"/>
            <a:t>Open hand/closed hand</a:t>
          </a:r>
        </a:p>
      </dgm:t>
    </dgm:pt>
    <dgm:pt modelId="{40C2E26D-17C5-46D3-A48F-A6A7C0DABE1D}" type="parTrans" cxnId="{5FC81FE8-E4A5-4AD7-A912-BDA8ACB1B515}">
      <dgm:prSet/>
      <dgm:spPr/>
      <dgm:t>
        <a:bodyPr/>
        <a:lstStyle/>
        <a:p>
          <a:endParaRPr lang="en-US"/>
        </a:p>
      </dgm:t>
    </dgm:pt>
    <dgm:pt modelId="{10AC7B91-8B49-4AD3-B50A-75C039DC185D}" type="sibTrans" cxnId="{5FC81FE8-E4A5-4AD7-A912-BDA8ACB1B515}">
      <dgm:prSet/>
      <dgm:spPr/>
      <dgm:t>
        <a:bodyPr/>
        <a:lstStyle/>
        <a:p>
          <a:endParaRPr lang="en-US"/>
        </a:p>
      </dgm:t>
    </dgm:pt>
    <dgm:pt modelId="{2A892F4C-0BC8-45EE-A7E0-E7E61D8A7068}">
      <dgm:prSet phldrT="[Text]"/>
      <dgm:spPr/>
      <dgm:t>
        <a:bodyPr/>
        <a:lstStyle/>
        <a:p>
          <a:pPr algn="r"/>
          <a:r>
            <a:rPr lang="en-US" b="1" dirty="0">
              <a:solidFill>
                <a:schemeClr val="tx2">
                  <a:lumMod val="75000"/>
                </a:schemeClr>
              </a:solidFill>
            </a:rPr>
            <a:t>Ranking</a:t>
          </a:r>
        </a:p>
      </dgm:t>
    </dgm:pt>
    <dgm:pt modelId="{A14A1B16-651A-44EA-B911-5DDB15456A82}" type="parTrans" cxnId="{EB7E8BF0-F682-4910-BB20-6FB779A2C9BB}">
      <dgm:prSet/>
      <dgm:spPr/>
      <dgm:t>
        <a:bodyPr/>
        <a:lstStyle/>
        <a:p>
          <a:endParaRPr lang="en-US"/>
        </a:p>
      </dgm:t>
    </dgm:pt>
    <dgm:pt modelId="{6D25B517-1B4B-402C-9534-392DCD87D5FD}" type="sibTrans" cxnId="{EB7E8BF0-F682-4910-BB20-6FB779A2C9BB}">
      <dgm:prSet/>
      <dgm:spPr/>
      <dgm:t>
        <a:bodyPr/>
        <a:lstStyle/>
        <a:p>
          <a:endParaRPr lang="en-US"/>
        </a:p>
      </dgm:t>
    </dgm:pt>
    <dgm:pt modelId="{5B71B337-235C-49B8-B4D1-264E153A2005}">
      <dgm:prSet phldrT="[Text]" custT="1"/>
      <dgm:spPr/>
      <dgm:t>
        <a:bodyPr/>
        <a:lstStyle/>
        <a:p>
          <a:r>
            <a:rPr lang="en-US" sz="2000" dirty="0">
              <a:solidFill>
                <a:schemeClr val="tx2">
                  <a:lumMod val="75000"/>
                </a:schemeClr>
              </a:solidFill>
            </a:rPr>
            <a:t>Rank with your fingers</a:t>
          </a:r>
        </a:p>
      </dgm:t>
    </dgm:pt>
    <dgm:pt modelId="{3A3FC984-FCA8-4E30-985D-D107E3E71F8B}" type="parTrans" cxnId="{188FBA05-41B9-42F8-8D4B-3A3E680793C5}">
      <dgm:prSet/>
      <dgm:spPr/>
      <dgm:t>
        <a:bodyPr/>
        <a:lstStyle/>
        <a:p>
          <a:endParaRPr lang="en-US"/>
        </a:p>
      </dgm:t>
    </dgm:pt>
    <dgm:pt modelId="{ED39D2D0-CEF2-4619-B708-40101816CB32}" type="sibTrans" cxnId="{188FBA05-41B9-42F8-8D4B-3A3E680793C5}">
      <dgm:prSet/>
      <dgm:spPr/>
      <dgm:t>
        <a:bodyPr/>
        <a:lstStyle/>
        <a:p>
          <a:endParaRPr lang="en-US"/>
        </a:p>
      </dgm:t>
    </dgm:pt>
    <dgm:pt modelId="{84F5B8C6-C444-49F0-B711-F4A54A66B049}">
      <dgm:prSet phldrT="[Text]" custT="1"/>
      <dgm:spPr/>
      <dgm:t>
        <a:bodyPr/>
        <a:lstStyle/>
        <a:p>
          <a:r>
            <a:rPr lang="en-US" sz="2000" dirty="0"/>
            <a:t>Thumbs/Pens up/down</a:t>
          </a:r>
        </a:p>
      </dgm:t>
    </dgm:pt>
    <dgm:pt modelId="{C3DAEF56-C29F-4504-97DF-1DCA30144C10}" type="parTrans" cxnId="{7FA09AE2-4FBE-4E2C-9D56-E84CA3FFA128}">
      <dgm:prSet/>
      <dgm:spPr/>
      <dgm:t>
        <a:bodyPr/>
        <a:lstStyle/>
        <a:p>
          <a:endParaRPr lang="en-US"/>
        </a:p>
      </dgm:t>
    </dgm:pt>
    <dgm:pt modelId="{93A2F9F0-D023-4A2D-A242-8BB0506E8448}" type="sibTrans" cxnId="{7FA09AE2-4FBE-4E2C-9D56-E84CA3FFA128}">
      <dgm:prSet/>
      <dgm:spPr/>
      <dgm:t>
        <a:bodyPr/>
        <a:lstStyle/>
        <a:p>
          <a:endParaRPr lang="en-US"/>
        </a:p>
      </dgm:t>
    </dgm:pt>
    <dgm:pt modelId="{2EE4649E-709B-4A30-918E-04ABC5F50101}">
      <dgm:prSet phldrT="[Text]" custT="1"/>
      <dgm:spPr/>
      <dgm:t>
        <a:bodyPr/>
        <a:lstStyle/>
        <a:p>
          <a:r>
            <a:rPr lang="en-US" sz="2000" dirty="0"/>
            <a:t>Number wheels</a:t>
          </a:r>
        </a:p>
      </dgm:t>
    </dgm:pt>
    <dgm:pt modelId="{1053B25C-CF09-43CF-BC7A-BCF3FC785FA5}" type="parTrans" cxnId="{3AF261CE-24C4-490A-9F0F-A61A964C6FC5}">
      <dgm:prSet/>
      <dgm:spPr/>
      <dgm:t>
        <a:bodyPr/>
        <a:lstStyle/>
        <a:p>
          <a:endParaRPr lang="en-US"/>
        </a:p>
      </dgm:t>
    </dgm:pt>
    <dgm:pt modelId="{38139244-D695-4149-B841-D555339A7F8A}" type="sibTrans" cxnId="{3AF261CE-24C4-490A-9F0F-A61A964C6FC5}">
      <dgm:prSet/>
      <dgm:spPr/>
      <dgm:t>
        <a:bodyPr/>
        <a:lstStyle/>
        <a:p>
          <a:endParaRPr lang="en-US"/>
        </a:p>
      </dgm:t>
    </dgm:pt>
    <dgm:pt modelId="{C7E3139D-9DD7-4078-99AC-2C793527F131}">
      <dgm:prSet phldrT="[Text]" custT="1"/>
      <dgm:spPr/>
      <dgm:t>
        <a:bodyPr/>
        <a:lstStyle/>
        <a:p>
          <a:r>
            <a:rPr lang="en-US" sz="2000" dirty="0"/>
            <a:t>Green card/red card</a:t>
          </a:r>
        </a:p>
      </dgm:t>
    </dgm:pt>
    <dgm:pt modelId="{68BE6754-83B2-46CB-AEC0-3EA7A3352013}" type="parTrans" cxnId="{F1EFABEF-1EE8-479E-ABAC-DD495BFCA039}">
      <dgm:prSet/>
      <dgm:spPr/>
      <dgm:t>
        <a:bodyPr/>
        <a:lstStyle/>
        <a:p>
          <a:endParaRPr lang="en-US"/>
        </a:p>
      </dgm:t>
    </dgm:pt>
    <dgm:pt modelId="{CD28689A-53EA-4F28-B86C-E58CE7592E82}" type="sibTrans" cxnId="{F1EFABEF-1EE8-479E-ABAC-DD495BFCA039}">
      <dgm:prSet/>
      <dgm:spPr/>
      <dgm:t>
        <a:bodyPr/>
        <a:lstStyle/>
        <a:p>
          <a:endParaRPr lang="en-US"/>
        </a:p>
      </dgm:t>
    </dgm:pt>
    <dgm:pt modelId="{BC6AD125-5876-4CE6-8BE5-B675B336398A}">
      <dgm:prSet phldrT="[Text]" custT="1"/>
      <dgm:spPr/>
      <dgm:t>
        <a:bodyPr/>
        <a:lstStyle/>
        <a:p>
          <a:r>
            <a:rPr lang="en-US" sz="2000" dirty="0"/>
            <a:t>Move to the corner/spot</a:t>
          </a:r>
        </a:p>
      </dgm:t>
    </dgm:pt>
    <dgm:pt modelId="{F697A9C9-C856-4254-BEB0-6D5287AF27E0}" type="parTrans" cxnId="{681754AF-3198-4A44-92AB-6DCA059C1786}">
      <dgm:prSet/>
      <dgm:spPr/>
      <dgm:t>
        <a:bodyPr/>
        <a:lstStyle/>
        <a:p>
          <a:endParaRPr lang="en-US"/>
        </a:p>
      </dgm:t>
    </dgm:pt>
    <dgm:pt modelId="{AA3D84A5-68F3-4121-9672-64DC93DBD5FA}" type="sibTrans" cxnId="{681754AF-3198-4A44-92AB-6DCA059C1786}">
      <dgm:prSet/>
      <dgm:spPr/>
      <dgm:t>
        <a:bodyPr/>
        <a:lstStyle/>
        <a:p>
          <a:endParaRPr lang="en-US"/>
        </a:p>
      </dgm:t>
    </dgm:pt>
    <dgm:pt modelId="{0103BAFC-9098-431C-8ABB-4FA1FFFA021E}">
      <dgm:prSet phldrT="[Text]" custT="1"/>
      <dgm:spPr/>
      <dgm:t>
        <a:bodyPr/>
        <a:lstStyle/>
        <a:p>
          <a:r>
            <a:rPr lang="en-US" sz="2000" dirty="0">
              <a:solidFill>
                <a:schemeClr val="tx2">
                  <a:lumMod val="75000"/>
                </a:schemeClr>
              </a:solidFill>
            </a:rPr>
            <a:t>Rank with your arm</a:t>
          </a:r>
        </a:p>
      </dgm:t>
    </dgm:pt>
    <dgm:pt modelId="{E4A65499-C615-4B33-B9C5-B921C506E55B}" type="parTrans" cxnId="{B30B7563-6763-4839-A96A-A33D1DAAAB6F}">
      <dgm:prSet/>
      <dgm:spPr/>
      <dgm:t>
        <a:bodyPr/>
        <a:lstStyle/>
        <a:p>
          <a:endParaRPr lang="en-US"/>
        </a:p>
      </dgm:t>
    </dgm:pt>
    <dgm:pt modelId="{7F4F5BF7-1486-41AD-A850-27992D9C1243}" type="sibTrans" cxnId="{B30B7563-6763-4839-A96A-A33D1DAAAB6F}">
      <dgm:prSet/>
      <dgm:spPr/>
      <dgm:t>
        <a:bodyPr/>
        <a:lstStyle/>
        <a:p>
          <a:endParaRPr lang="en-US"/>
        </a:p>
      </dgm:t>
    </dgm:pt>
    <dgm:pt modelId="{CA7D46C7-FE8E-4B83-810F-EA6CAFFCF7D1}">
      <dgm:prSet phldrT="[Text]" custT="1"/>
      <dgm:spPr/>
      <dgm:t>
        <a:bodyPr/>
        <a:lstStyle/>
        <a:p>
          <a:r>
            <a:rPr lang="en-US" sz="2000" dirty="0">
              <a:solidFill>
                <a:schemeClr val="tx2">
                  <a:lumMod val="75000"/>
                </a:schemeClr>
              </a:solidFill>
            </a:rPr>
            <a:t>Line up according to response</a:t>
          </a:r>
        </a:p>
      </dgm:t>
    </dgm:pt>
    <dgm:pt modelId="{46065202-EF88-42E8-A0ED-E642F15557FF}" type="parTrans" cxnId="{27A2673C-E645-4CF1-9150-C930838C957D}">
      <dgm:prSet/>
      <dgm:spPr/>
      <dgm:t>
        <a:bodyPr/>
        <a:lstStyle/>
        <a:p>
          <a:endParaRPr lang="en-US"/>
        </a:p>
      </dgm:t>
    </dgm:pt>
    <dgm:pt modelId="{60AEC78B-1090-46F8-A9BD-8598F5A7F59D}" type="sibTrans" cxnId="{27A2673C-E645-4CF1-9150-C930838C957D}">
      <dgm:prSet/>
      <dgm:spPr/>
      <dgm:t>
        <a:bodyPr/>
        <a:lstStyle/>
        <a:p>
          <a:endParaRPr lang="en-US"/>
        </a:p>
      </dgm:t>
    </dgm:pt>
    <dgm:pt modelId="{710359EC-3EE6-48FF-83EC-86A6E5AF6EC8}">
      <dgm:prSet phldrT="[Text]" custT="1"/>
      <dgm:spPr/>
      <dgm:t>
        <a:bodyPr/>
        <a:lstStyle/>
        <a:p>
          <a:r>
            <a:rPr lang="en-US" sz="2000" dirty="0">
              <a:solidFill>
                <a:schemeClr val="tx2">
                  <a:lumMod val="75000"/>
                </a:schemeClr>
              </a:solidFill>
            </a:rPr>
            <a:t>Knocking/clapping/</a:t>
          </a:r>
        </a:p>
        <a:p>
          <a:r>
            <a:rPr lang="en-US" sz="2000" dirty="0">
              <a:solidFill>
                <a:schemeClr val="tx2">
                  <a:lumMod val="75000"/>
                </a:schemeClr>
              </a:solidFill>
            </a:rPr>
            <a:t>cheering</a:t>
          </a:r>
        </a:p>
      </dgm:t>
    </dgm:pt>
    <dgm:pt modelId="{3B24127D-0C9D-4428-9275-97F955CE9D8D}" type="parTrans" cxnId="{7FA872B4-090D-4FDD-89C1-58A3CD0E6EE7}">
      <dgm:prSet/>
      <dgm:spPr/>
      <dgm:t>
        <a:bodyPr/>
        <a:lstStyle/>
        <a:p>
          <a:endParaRPr lang="en-US"/>
        </a:p>
      </dgm:t>
    </dgm:pt>
    <dgm:pt modelId="{84191DBF-366D-440D-AC84-92DDAE82CFEF}" type="sibTrans" cxnId="{7FA872B4-090D-4FDD-89C1-58A3CD0E6EE7}">
      <dgm:prSet/>
      <dgm:spPr/>
      <dgm:t>
        <a:bodyPr/>
        <a:lstStyle/>
        <a:p>
          <a:endParaRPr lang="en-US"/>
        </a:p>
      </dgm:t>
    </dgm:pt>
    <dgm:pt modelId="{A9A060F1-7324-4A64-AAD3-DD0CBD5EBCA0}" type="pres">
      <dgm:prSet presAssocID="{7F93F6A7-96D5-46C6-9396-E2A969168399}" presName="Name0" presStyleCnt="0">
        <dgm:presLayoutVars>
          <dgm:dir/>
          <dgm:animLvl val="lvl"/>
          <dgm:resizeHandles val="exact"/>
        </dgm:presLayoutVars>
      </dgm:prSet>
      <dgm:spPr/>
      <dgm:t>
        <a:bodyPr/>
        <a:lstStyle/>
        <a:p>
          <a:endParaRPr lang="en-US"/>
        </a:p>
      </dgm:t>
    </dgm:pt>
    <dgm:pt modelId="{8054C87D-1590-42E1-BAC4-3ADF0FAEE196}" type="pres">
      <dgm:prSet presAssocID="{8934A037-11EC-4A12-9703-A5CEA0B83634}" presName="compositeNode" presStyleCnt="0">
        <dgm:presLayoutVars>
          <dgm:bulletEnabled val="1"/>
        </dgm:presLayoutVars>
      </dgm:prSet>
      <dgm:spPr/>
    </dgm:pt>
    <dgm:pt modelId="{F12EC0BB-5602-4BE2-AF29-44A976760103}" type="pres">
      <dgm:prSet presAssocID="{8934A037-11EC-4A12-9703-A5CEA0B83634}" presName="bgRect" presStyleLbl="node1" presStyleIdx="0" presStyleCnt="2"/>
      <dgm:spPr/>
      <dgm:t>
        <a:bodyPr/>
        <a:lstStyle/>
        <a:p>
          <a:endParaRPr lang="en-US"/>
        </a:p>
      </dgm:t>
    </dgm:pt>
    <dgm:pt modelId="{1F7D5056-BD23-4557-ACCD-A3014F07C234}" type="pres">
      <dgm:prSet presAssocID="{8934A037-11EC-4A12-9703-A5CEA0B83634}" presName="parentNode" presStyleLbl="node1" presStyleIdx="0" presStyleCnt="2">
        <dgm:presLayoutVars>
          <dgm:chMax val="0"/>
          <dgm:bulletEnabled val="1"/>
        </dgm:presLayoutVars>
      </dgm:prSet>
      <dgm:spPr/>
      <dgm:t>
        <a:bodyPr/>
        <a:lstStyle/>
        <a:p>
          <a:endParaRPr lang="en-US"/>
        </a:p>
      </dgm:t>
    </dgm:pt>
    <dgm:pt modelId="{2EF58140-C229-4CAE-85DC-43CDBAF5216C}" type="pres">
      <dgm:prSet presAssocID="{8934A037-11EC-4A12-9703-A5CEA0B83634}" presName="childNode" presStyleLbl="node1" presStyleIdx="0" presStyleCnt="2">
        <dgm:presLayoutVars>
          <dgm:bulletEnabled val="1"/>
        </dgm:presLayoutVars>
      </dgm:prSet>
      <dgm:spPr/>
      <dgm:t>
        <a:bodyPr/>
        <a:lstStyle/>
        <a:p>
          <a:endParaRPr lang="en-US"/>
        </a:p>
      </dgm:t>
    </dgm:pt>
    <dgm:pt modelId="{C081F91C-01F5-425A-BB06-605844EF3B57}" type="pres">
      <dgm:prSet presAssocID="{AFF88B31-A276-4537-977C-AAEB7E72AABF}" presName="hSp" presStyleCnt="0"/>
      <dgm:spPr/>
    </dgm:pt>
    <dgm:pt modelId="{F9740EAF-E1D1-4689-B461-307AD3F3BD15}" type="pres">
      <dgm:prSet presAssocID="{AFF88B31-A276-4537-977C-AAEB7E72AABF}" presName="vProcSp" presStyleCnt="0"/>
      <dgm:spPr/>
    </dgm:pt>
    <dgm:pt modelId="{929C287B-4B64-48B7-ACA3-1606D34B2E22}" type="pres">
      <dgm:prSet presAssocID="{AFF88B31-A276-4537-977C-AAEB7E72AABF}" presName="vSp1" presStyleCnt="0"/>
      <dgm:spPr/>
    </dgm:pt>
    <dgm:pt modelId="{AE1D7472-37B3-4D6C-AE3A-7AAB77B9CC2C}" type="pres">
      <dgm:prSet presAssocID="{AFF88B31-A276-4537-977C-AAEB7E72AABF}" presName="simulatedConn" presStyleLbl="solidFgAcc1" presStyleIdx="0" presStyleCnt="1" custLinFactNeighborY="87067"/>
      <dgm:spPr/>
    </dgm:pt>
    <dgm:pt modelId="{CFD07552-2797-41F8-850B-80110DF07EA2}" type="pres">
      <dgm:prSet presAssocID="{AFF88B31-A276-4537-977C-AAEB7E72AABF}" presName="vSp2" presStyleCnt="0"/>
      <dgm:spPr/>
    </dgm:pt>
    <dgm:pt modelId="{BAD4F568-5C1A-46E4-AA86-3D772E9A936A}" type="pres">
      <dgm:prSet presAssocID="{AFF88B31-A276-4537-977C-AAEB7E72AABF}" presName="sibTrans" presStyleCnt="0"/>
      <dgm:spPr/>
    </dgm:pt>
    <dgm:pt modelId="{2DEBD2BA-69AE-487B-943C-597921DE42F7}" type="pres">
      <dgm:prSet presAssocID="{2A892F4C-0BC8-45EE-A7E0-E7E61D8A7068}" presName="compositeNode" presStyleCnt="0">
        <dgm:presLayoutVars>
          <dgm:bulletEnabled val="1"/>
        </dgm:presLayoutVars>
      </dgm:prSet>
      <dgm:spPr/>
    </dgm:pt>
    <dgm:pt modelId="{E05BB764-4C91-4522-B16C-123060815B49}" type="pres">
      <dgm:prSet presAssocID="{2A892F4C-0BC8-45EE-A7E0-E7E61D8A7068}" presName="bgRect" presStyleLbl="node1" presStyleIdx="1" presStyleCnt="2"/>
      <dgm:spPr/>
      <dgm:t>
        <a:bodyPr/>
        <a:lstStyle/>
        <a:p>
          <a:endParaRPr lang="en-US"/>
        </a:p>
      </dgm:t>
    </dgm:pt>
    <dgm:pt modelId="{FD6B51D7-987A-496B-9A4D-A42D593C86EA}" type="pres">
      <dgm:prSet presAssocID="{2A892F4C-0BC8-45EE-A7E0-E7E61D8A7068}" presName="parentNode" presStyleLbl="node1" presStyleIdx="1" presStyleCnt="2">
        <dgm:presLayoutVars>
          <dgm:chMax val="0"/>
          <dgm:bulletEnabled val="1"/>
        </dgm:presLayoutVars>
      </dgm:prSet>
      <dgm:spPr/>
      <dgm:t>
        <a:bodyPr/>
        <a:lstStyle/>
        <a:p>
          <a:endParaRPr lang="en-US"/>
        </a:p>
      </dgm:t>
    </dgm:pt>
    <dgm:pt modelId="{970F08CF-5DF4-457C-8567-07064C1AF582}" type="pres">
      <dgm:prSet presAssocID="{2A892F4C-0BC8-45EE-A7E0-E7E61D8A7068}" presName="childNode" presStyleLbl="node1" presStyleIdx="1" presStyleCnt="2">
        <dgm:presLayoutVars>
          <dgm:bulletEnabled val="1"/>
        </dgm:presLayoutVars>
      </dgm:prSet>
      <dgm:spPr/>
      <dgm:t>
        <a:bodyPr/>
        <a:lstStyle/>
        <a:p>
          <a:endParaRPr lang="en-US"/>
        </a:p>
      </dgm:t>
    </dgm:pt>
  </dgm:ptLst>
  <dgm:cxnLst>
    <dgm:cxn modelId="{3AF261CE-24C4-490A-9F0F-A61A964C6FC5}" srcId="{8934A037-11EC-4A12-9703-A5CEA0B83634}" destId="{2EE4649E-709B-4A30-918E-04ABC5F50101}" srcOrd="2" destOrd="0" parTransId="{1053B25C-CF09-43CF-BC7A-BCF3FC785FA5}" sibTransId="{38139244-D695-4149-B841-D555339A7F8A}"/>
    <dgm:cxn modelId="{9D9BD6F7-E37C-674A-9BFE-56EEDB2DFFC3}" type="presOf" srcId="{BC6AD125-5876-4CE6-8BE5-B675B336398A}" destId="{2EF58140-C229-4CAE-85DC-43CDBAF5216C}" srcOrd="0" destOrd="4" presId="urn:microsoft.com/office/officeart/2005/8/layout/hProcess7#2"/>
    <dgm:cxn modelId="{F1EFABEF-1EE8-479E-ABAC-DD495BFCA039}" srcId="{8934A037-11EC-4A12-9703-A5CEA0B83634}" destId="{C7E3139D-9DD7-4078-99AC-2C793527F131}" srcOrd="3" destOrd="0" parTransId="{68BE6754-83B2-46CB-AEC0-3EA7A3352013}" sibTransId="{CD28689A-53EA-4F28-B86C-E58CE7592E82}"/>
    <dgm:cxn modelId="{D7CA22A4-DB90-5742-AABD-DDB7C9DF78C5}" type="presOf" srcId="{8A2E02DF-A6F3-49F6-9234-1769A4196DF1}" destId="{2EF58140-C229-4CAE-85DC-43CDBAF5216C}" srcOrd="0" destOrd="0" presId="urn:microsoft.com/office/officeart/2005/8/layout/hProcess7#2"/>
    <dgm:cxn modelId="{EDD5A9B4-B515-5C4A-AC63-71B97B5451B3}" type="presOf" srcId="{7F93F6A7-96D5-46C6-9396-E2A969168399}" destId="{A9A060F1-7324-4A64-AAD3-DD0CBD5EBCA0}" srcOrd="0" destOrd="0" presId="urn:microsoft.com/office/officeart/2005/8/layout/hProcess7#2"/>
    <dgm:cxn modelId="{7A3EE7A0-E6DA-4941-9127-CD6BB1CBC9B0}" type="presOf" srcId="{710359EC-3EE6-48FF-83EC-86A6E5AF6EC8}" destId="{970F08CF-5DF4-457C-8567-07064C1AF582}" srcOrd="0" destOrd="3" presId="urn:microsoft.com/office/officeart/2005/8/layout/hProcess7#2"/>
    <dgm:cxn modelId="{EB7E8BF0-F682-4910-BB20-6FB779A2C9BB}" srcId="{7F93F6A7-96D5-46C6-9396-E2A969168399}" destId="{2A892F4C-0BC8-45EE-A7E0-E7E61D8A7068}" srcOrd="1" destOrd="0" parTransId="{A14A1B16-651A-44EA-B911-5DDB15456A82}" sibTransId="{6D25B517-1B4B-402C-9534-392DCD87D5FD}"/>
    <dgm:cxn modelId="{323ADF68-ADEF-3C4C-A61C-9E90EDBB2E64}" type="presOf" srcId="{0103BAFC-9098-431C-8ABB-4FA1FFFA021E}" destId="{970F08CF-5DF4-457C-8567-07064C1AF582}" srcOrd="0" destOrd="1" presId="urn:microsoft.com/office/officeart/2005/8/layout/hProcess7#2"/>
    <dgm:cxn modelId="{188FBA05-41B9-42F8-8D4B-3A3E680793C5}" srcId="{2A892F4C-0BC8-45EE-A7E0-E7E61D8A7068}" destId="{5B71B337-235C-49B8-B4D1-264E153A2005}" srcOrd="0" destOrd="0" parTransId="{3A3FC984-FCA8-4E30-985D-D107E3E71F8B}" sibTransId="{ED39D2D0-CEF2-4619-B708-40101816CB32}"/>
    <dgm:cxn modelId="{3523A69D-6CE1-AA4A-96B8-4725E2108245}" type="presOf" srcId="{2EE4649E-709B-4A30-918E-04ABC5F50101}" destId="{2EF58140-C229-4CAE-85DC-43CDBAF5216C}" srcOrd="0" destOrd="2" presId="urn:microsoft.com/office/officeart/2005/8/layout/hProcess7#2"/>
    <dgm:cxn modelId="{7FA09AE2-4FBE-4E2C-9D56-E84CA3FFA128}" srcId="{8934A037-11EC-4A12-9703-A5CEA0B83634}" destId="{84F5B8C6-C444-49F0-B711-F4A54A66B049}" srcOrd="1" destOrd="0" parTransId="{C3DAEF56-C29F-4504-97DF-1DCA30144C10}" sibTransId="{93A2F9F0-D023-4A2D-A242-8BB0506E8448}"/>
    <dgm:cxn modelId="{27A2673C-E645-4CF1-9150-C930838C957D}" srcId="{2A892F4C-0BC8-45EE-A7E0-E7E61D8A7068}" destId="{CA7D46C7-FE8E-4B83-810F-EA6CAFFCF7D1}" srcOrd="2" destOrd="0" parTransId="{46065202-EF88-42E8-A0ED-E642F15557FF}" sibTransId="{60AEC78B-1090-46F8-A9BD-8598F5A7F59D}"/>
    <dgm:cxn modelId="{B30B7563-6763-4839-A96A-A33D1DAAAB6F}" srcId="{2A892F4C-0BC8-45EE-A7E0-E7E61D8A7068}" destId="{0103BAFC-9098-431C-8ABB-4FA1FFFA021E}" srcOrd="1" destOrd="0" parTransId="{E4A65499-C615-4B33-B9C5-B921C506E55B}" sibTransId="{7F4F5BF7-1486-41AD-A850-27992D9C1243}"/>
    <dgm:cxn modelId="{5043D3AF-C4CF-E04B-BD05-1D616B859450}" type="presOf" srcId="{84F5B8C6-C444-49F0-B711-F4A54A66B049}" destId="{2EF58140-C229-4CAE-85DC-43CDBAF5216C}" srcOrd="0" destOrd="1" presId="urn:microsoft.com/office/officeart/2005/8/layout/hProcess7#2"/>
    <dgm:cxn modelId="{7E62ED55-7405-0F49-A4B1-8C89D1B4027B}" type="presOf" srcId="{C7E3139D-9DD7-4078-99AC-2C793527F131}" destId="{2EF58140-C229-4CAE-85DC-43CDBAF5216C}" srcOrd="0" destOrd="3" presId="urn:microsoft.com/office/officeart/2005/8/layout/hProcess7#2"/>
    <dgm:cxn modelId="{8B2D731E-B5AD-1D4B-94D0-23498EA4E8D4}" type="presOf" srcId="{2A892F4C-0BC8-45EE-A7E0-E7E61D8A7068}" destId="{E05BB764-4C91-4522-B16C-123060815B49}" srcOrd="0" destOrd="0" presId="urn:microsoft.com/office/officeart/2005/8/layout/hProcess7#2"/>
    <dgm:cxn modelId="{5DE34283-C093-EF41-BCAB-565A79D0D284}" type="presOf" srcId="{CA7D46C7-FE8E-4B83-810F-EA6CAFFCF7D1}" destId="{970F08CF-5DF4-457C-8567-07064C1AF582}" srcOrd="0" destOrd="2" presId="urn:microsoft.com/office/officeart/2005/8/layout/hProcess7#2"/>
    <dgm:cxn modelId="{3CE9B5F8-F72E-4D4B-B3C3-25A57ED5B155}" srcId="{7F93F6A7-96D5-46C6-9396-E2A969168399}" destId="{8934A037-11EC-4A12-9703-A5CEA0B83634}" srcOrd="0" destOrd="0" parTransId="{9BB46EF3-6FB2-47E6-943E-4887AC56A61B}" sibTransId="{AFF88B31-A276-4537-977C-AAEB7E72AABF}"/>
    <dgm:cxn modelId="{7FA872B4-090D-4FDD-89C1-58A3CD0E6EE7}" srcId="{2A892F4C-0BC8-45EE-A7E0-E7E61D8A7068}" destId="{710359EC-3EE6-48FF-83EC-86A6E5AF6EC8}" srcOrd="3" destOrd="0" parTransId="{3B24127D-0C9D-4428-9275-97F955CE9D8D}" sibTransId="{84191DBF-366D-440D-AC84-92DDAE82CFEF}"/>
    <dgm:cxn modelId="{5FC81FE8-E4A5-4AD7-A912-BDA8ACB1B515}" srcId="{8934A037-11EC-4A12-9703-A5CEA0B83634}" destId="{8A2E02DF-A6F3-49F6-9234-1769A4196DF1}" srcOrd="0" destOrd="0" parTransId="{40C2E26D-17C5-46D3-A48F-A6A7C0DABE1D}" sibTransId="{10AC7B91-8B49-4AD3-B50A-75C039DC185D}"/>
    <dgm:cxn modelId="{E765074E-729B-164E-A386-FD35EEDFAA28}" type="presOf" srcId="{8934A037-11EC-4A12-9703-A5CEA0B83634}" destId="{F12EC0BB-5602-4BE2-AF29-44A976760103}" srcOrd="0" destOrd="0" presId="urn:microsoft.com/office/officeart/2005/8/layout/hProcess7#2"/>
    <dgm:cxn modelId="{2F4631EA-AE44-CD49-B4C0-0A4B922A51DB}" type="presOf" srcId="{8934A037-11EC-4A12-9703-A5CEA0B83634}" destId="{1F7D5056-BD23-4557-ACCD-A3014F07C234}" srcOrd="1" destOrd="0" presId="urn:microsoft.com/office/officeart/2005/8/layout/hProcess7#2"/>
    <dgm:cxn modelId="{681754AF-3198-4A44-92AB-6DCA059C1786}" srcId="{8934A037-11EC-4A12-9703-A5CEA0B83634}" destId="{BC6AD125-5876-4CE6-8BE5-B675B336398A}" srcOrd="4" destOrd="0" parTransId="{F697A9C9-C856-4254-BEB0-6D5287AF27E0}" sibTransId="{AA3D84A5-68F3-4121-9672-64DC93DBD5FA}"/>
    <dgm:cxn modelId="{120DB5C2-E06F-DD41-95D3-F6ABE95AEAD8}" type="presOf" srcId="{5B71B337-235C-49B8-B4D1-264E153A2005}" destId="{970F08CF-5DF4-457C-8567-07064C1AF582}" srcOrd="0" destOrd="0" presId="urn:microsoft.com/office/officeart/2005/8/layout/hProcess7#2"/>
    <dgm:cxn modelId="{D66BDE5D-1AB8-ED4A-9E41-62FBA4F4A185}" type="presOf" srcId="{2A892F4C-0BC8-45EE-A7E0-E7E61D8A7068}" destId="{FD6B51D7-987A-496B-9A4D-A42D593C86EA}" srcOrd="1" destOrd="0" presId="urn:microsoft.com/office/officeart/2005/8/layout/hProcess7#2"/>
    <dgm:cxn modelId="{4F2F05AC-4BF2-B14B-8416-E410D73DEFEF}" type="presParOf" srcId="{A9A060F1-7324-4A64-AAD3-DD0CBD5EBCA0}" destId="{8054C87D-1590-42E1-BAC4-3ADF0FAEE196}" srcOrd="0" destOrd="0" presId="urn:microsoft.com/office/officeart/2005/8/layout/hProcess7#2"/>
    <dgm:cxn modelId="{D2A5DBBC-C225-AC4C-833F-38842BD87598}" type="presParOf" srcId="{8054C87D-1590-42E1-BAC4-3ADF0FAEE196}" destId="{F12EC0BB-5602-4BE2-AF29-44A976760103}" srcOrd="0" destOrd="0" presId="urn:microsoft.com/office/officeart/2005/8/layout/hProcess7#2"/>
    <dgm:cxn modelId="{A370992D-9253-9442-B875-E002EA71CB58}" type="presParOf" srcId="{8054C87D-1590-42E1-BAC4-3ADF0FAEE196}" destId="{1F7D5056-BD23-4557-ACCD-A3014F07C234}" srcOrd="1" destOrd="0" presId="urn:microsoft.com/office/officeart/2005/8/layout/hProcess7#2"/>
    <dgm:cxn modelId="{651567C8-5A91-E649-A8CC-4C74E98197B1}" type="presParOf" srcId="{8054C87D-1590-42E1-BAC4-3ADF0FAEE196}" destId="{2EF58140-C229-4CAE-85DC-43CDBAF5216C}" srcOrd="2" destOrd="0" presId="urn:microsoft.com/office/officeart/2005/8/layout/hProcess7#2"/>
    <dgm:cxn modelId="{082A2060-3148-444C-8F84-BD2F8345637A}" type="presParOf" srcId="{A9A060F1-7324-4A64-AAD3-DD0CBD5EBCA0}" destId="{C081F91C-01F5-425A-BB06-605844EF3B57}" srcOrd="1" destOrd="0" presId="urn:microsoft.com/office/officeart/2005/8/layout/hProcess7#2"/>
    <dgm:cxn modelId="{54B03AA0-1C86-5241-A8F8-CA88A56B2EFF}" type="presParOf" srcId="{A9A060F1-7324-4A64-AAD3-DD0CBD5EBCA0}" destId="{F9740EAF-E1D1-4689-B461-307AD3F3BD15}" srcOrd="2" destOrd="0" presId="urn:microsoft.com/office/officeart/2005/8/layout/hProcess7#2"/>
    <dgm:cxn modelId="{AAFBB118-CC25-BE49-B123-3B821740B971}" type="presParOf" srcId="{F9740EAF-E1D1-4689-B461-307AD3F3BD15}" destId="{929C287B-4B64-48B7-ACA3-1606D34B2E22}" srcOrd="0" destOrd="0" presId="urn:microsoft.com/office/officeart/2005/8/layout/hProcess7#2"/>
    <dgm:cxn modelId="{6B4C980A-1EC5-FB44-91B9-0BC334933668}" type="presParOf" srcId="{F9740EAF-E1D1-4689-B461-307AD3F3BD15}" destId="{AE1D7472-37B3-4D6C-AE3A-7AAB77B9CC2C}" srcOrd="1" destOrd="0" presId="urn:microsoft.com/office/officeart/2005/8/layout/hProcess7#2"/>
    <dgm:cxn modelId="{9AC76030-F854-3440-97C4-D00E49A4B6A3}" type="presParOf" srcId="{F9740EAF-E1D1-4689-B461-307AD3F3BD15}" destId="{CFD07552-2797-41F8-850B-80110DF07EA2}" srcOrd="2" destOrd="0" presId="urn:microsoft.com/office/officeart/2005/8/layout/hProcess7#2"/>
    <dgm:cxn modelId="{142C3588-DC73-D94C-93B1-F5CA0754CDEC}" type="presParOf" srcId="{A9A060F1-7324-4A64-AAD3-DD0CBD5EBCA0}" destId="{BAD4F568-5C1A-46E4-AA86-3D772E9A936A}" srcOrd="3" destOrd="0" presId="urn:microsoft.com/office/officeart/2005/8/layout/hProcess7#2"/>
    <dgm:cxn modelId="{9B2B02FB-E0D4-3F4A-BC08-8C3FB587700D}" type="presParOf" srcId="{A9A060F1-7324-4A64-AAD3-DD0CBD5EBCA0}" destId="{2DEBD2BA-69AE-487B-943C-597921DE42F7}" srcOrd="4" destOrd="0" presId="urn:microsoft.com/office/officeart/2005/8/layout/hProcess7#2"/>
    <dgm:cxn modelId="{A6534D19-4FE6-5945-B2A2-77A286D4D56D}" type="presParOf" srcId="{2DEBD2BA-69AE-487B-943C-597921DE42F7}" destId="{E05BB764-4C91-4522-B16C-123060815B49}" srcOrd="0" destOrd="0" presId="urn:microsoft.com/office/officeart/2005/8/layout/hProcess7#2"/>
    <dgm:cxn modelId="{0D08046D-7055-B947-AD8C-87F1510ADC85}" type="presParOf" srcId="{2DEBD2BA-69AE-487B-943C-597921DE42F7}" destId="{FD6B51D7-987A-496B-9A4D-A42D593C86EA}" srcOrd="1" destOrd="0" presId="urn:microsoft.com/office/officeart/2005/8/layout/hProcess7#2"/>
    <dgm:cxn modelId="{EBA99C87-4650-1D49-89D9-46414E0FB712}" type="presParOf" srcId="{2DEBD2BA-69AE-487B-943C-597921DE42F7}" destId="{970F08CF-5DF4-457C-8567-07064C1AF582}" srcOrd="2" destOrd="0" presId="urn:microsoft.com/office/officeart/2005/8/layout/hProcess7#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D139F-3C8C-274F-80D9-2A3FB4792F48}">
      <dsp:nvSpPr>
        <dsp:cNvPr id="0" name=""/>
        <dsp:cNvSpPr/>
      </dsp:nvSpPr>
      <dsp:spPr>
        <a:xfrm>
          <a:off x="514349" y="0"/>
          <a:ext cx="5829300" cy="4771571"/>
        </a:xfrm>
        <a:prstGeom prst="rightArrow">
          <a:avLst/>
        </a:prstGeom>
        <a:solidFill>
          <a:schemeClr val="accent1">
            <a:tint val="4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0B61D1-3868-904B-B560-526619594A85}">
      <dsp:nvSpPr>
        <dsp:cNvPr id="0" name=""/>
        <dsp:cNvSpPr/>
      </dsp:nvSpPr>
      <dsp:spPr>
        <a:xfrm>
          <a:off x="0" y="1431471"/>
          <a:ext cx="2057400"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Edmodo</a:t>
          </a:r>
          <a:endParaRPr lang="en-US" sz="2400" kern="1200" dirty="0"/>
        </a:p>
      </dsp:txBody>
      <dsp:txXfrm>
        <a:off x="93172" y="1524643"/>
        <a:ext cx="1871056" cy="1722284"/>
      </dsp:txXfrm>
    </dsp:sp>
    <dsp:sp modelId="{7CAEF66E-E748-C84F-8872-F5CC0AC2B21E}">
      <dsp:nvSpPr>
        <dsp:cNvPr id="0" name=""/>
        <dsp:cNvSpPr/>
      </dsp:nvSpPr>
      <dsp:spPr>
        <a:xfrm>
          <a:off x="2400300" y="1431471"/>
          <a:ext cx="2057400"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Sheltered Instruction Strategies</a:t>
          </a:r>
          <a:endParaRPr lang="en-US" sz="2400" kern="1200" dirty="0"/>
        </a:p>
      </dsp:txBody>
      <dsp:txXfrm>
        <a:off x="2493472" y="1524643"/>
        <a:ext cx="1871056" cy="1722284"/>
      </dsp:txXfrm>
    </dsp:sp>
    <dsp:sp modelId="{2E9A1309-CBC5-4249-98F5-5A04DE6F0124}">
      <dsp:nvSpPr>
        <dsp:cNvPr id="0" name=""/>
        <dsp:cNvSpPr/>
      </dsp:nvSpPr>
      <dsp:spPr>
        <a:xfrm>
          <a:off x="4800600" y="1431471"/>
          <a:ext cx="2057400"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Planning for Success</a:t>
          </a:r>
        </a:p>
      </dsp:txBody>
      <dsp:txXfrm>
        <a:off x="4893772" y="1524643"/>
        <a:ext cx="1871056" cy="1722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CC924-D557-4FC8-B3E8-D6A72D5C7695}">
      <dsp:nvSpPr>
        <dsp:cNvPr id="0" name=""/>
        <dsp:cNvSpPr/>
      </dsp:nvSpPr>
      <dsp:spPr>
        <a:xfrm>
          <a:off x="1263" y="0"/>
          <a:ext cx="3216694" cy="2902389"/>
        </a:xfrm>
        <a:prstGeom prst="roundRect">
          <a:avLst>
            <a:gd name="adj" fmla="val 5000"/>
          </a:avLst>
        </a:prstGeom>
        <a:solidFill>
          <a:schemeClr val="accent1">
            <a:shade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b="1" kern="1200" dirty="0"/>
            <a:t>Written Responses</a:t>
          </a:r>
        </a:p>
      </dsp:txBody>
      <dsp:txXfrm rot="16200000">
        <a:off x="-867047" y="868310"/>
        <a:ext cx="2379958" cy="643338"/>
      </dsp:txXfrm>
    </dsp:sp>
    <dsp:sp modelId="{5A98CF95-6EE1-47B2-BDF3-55C59F3227BD}">
      <dsp:nvSpPr>
        <dsp:cNvPr id="0" name=""/>
        <dsp:cNvSpPr/>
      </dsp:nvSpPr>
      <dsp:spPr>
        <a:xfrm>
          <a:off x="644601" y="0"/>
          <a:ext cx="2396437" cy="2902389"/>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236538" lvl="0" indent="0" algn="l" defTabSz="889000">
            <a:lnSpc>
              <a:spcPct val="90000"/>
            </a:lnSpc>
            <a:spcBef>
              <a:spcPct val="0"/>
            </a:spcBef>
            <a:spcAft>
              <a:spcPct val="35000"/>
            </a:spcAft>
          </a:pPr>
          <a:r>
            <a:rPr lang="en-US" sz="2000" kern="1200" dirty="0"/>
            <a:t>Hold up paper</a:t>
          </a:r>
        </a:p>
        <a:p>
          <a:pPr marL="236538" lvl="0" indent="0" algn="l" defTabSz="889000">
            <a:lnSpc>
              <a:spcPct val="90000"/>
            </a:lnSpc>
            <a:spcBef>
              <a:spcPct val="0"/>
            </a:spcBef>
            <a:spcAft>
              <a:spcPct val="35000"/>
            </a:spcAft>
          </a:pPr>
          <a:r>
            <a:rPr lang="en-US" sz="2000" kern="1200" dirty="0"/>
            <a:t>White boards</a:t>
          </a:r>
        </a:p>
        <a:p>
          <a:pPr marL="236538" lvl="0" indent="0" algn="l" defTabSz="889000">
            <a:lnSpc>
              <a:spcPct val="90000"/>
            </a:lnSpc>
            <a:spcBef>
              <a:spcPct val="0"/>
            </a:spcBef>
            <a:spcAft>
              <a:spcPct val="35000"/>
            </a:spcAft>
          </a:pPr>
          <a:r>
            <a:rPr lang="en-US" sz="2000" kern="1200" dirty="0"/>
            <a:t>Personal Chalkboards</a:t>
          </a:r>
        </a:p>
        <a:p>
          <a:pPr marL="236538" lvl="0" indent="0" algn="l" defTabSz="889000">
            <a:lnSpc>
              <a:spcPct val="90000"/>
            </a:lnSpc>
            <a:spcBef>
              <a:spcPct val="0"/>
            </a:spcBef>
            <a:spcAft>
              <a:spcPct val="35000"/>
            </a:spcAft>
          </a:pPr>
          <a:r>
            <a:rPr lang="en-US" sz="2000" kern="1200" dirty="0"/>
            <a:t>Answers on cards</a:t>
          </a:r>
        </a:p>
      </dsp:txBody>
      <dsp:txXfrm>
        <a:off x="644601" y="0"/>
        <a:ext cx="2396437" cy="2902389"/>
      </dsp:txXfrm>
    </dsp:sp>
    <dsp:sp modelId="{709DD0E3-F596-4445-8B7A-4A9D1BAD40D1}">
      <dsp:nvSpPr>
        <dsp:cNvPr id="0" name=""/>
        <dsp:cNvSpPr/>
      </dsp:nvSpPr>
      <dsp:spPr>
        <a:xfrm>
          <a:off x="3330541" y="0"/>
          <a:ext cx="3216694" cy="2902389"/>
        </a:xfrm>
        <a:prstGeom prst="roundRect">
          <a:avLst>
            <a:gd name="adj" fmla="val 5000"/>
          </a:avLst>
        </a:prstGeom>
        <a:solidFill>
          <a:schemeClr val="accent1">
            <a:shade val="50000"/>
            <a:hueOff val="0"/>
            <a:satOff val="-68071"/>
            <a:lumOff val="5242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a:solidFill>
                <a:schemeClr val="tx2">
                  <a:lumMod val="75000"/>
                </a:schemeClr>
              </a:solidFill>
            </a:rPr>
            <a:t>Ready Responses</a:t>
          </a:r>
        </a:p>
      </dsp:txBody>
      <dsp:txXfrm rot="16200000">
        <a:off x="2462231" y="868310"/>
        <a:ext cx="2379958" cy="643338"/>
      </dsp:txXfrm>
    </dsp:sp>
    <dsp:sp modelId="{40EB269D-6A71-4912-A09E-255A8ED7D3FD}">
      <dsp:nvSpPr>
        <dsp:cNvPr id="0" name=""/>
        <dsp:cNvSpPr/>
      </dsp:nvSpPr>
      <dsp:spPr>
        <a:xfrm rot="5400000">
          <a:off x="3133431" y="2419257"/>
          <a:ext cx="426387" cy="482504"/>
        </a:xfrm>
        <a:prstGeom prst="flowChartExtract">
          <a:avLst/>
        </a:prstGeom>
        <a:solidFill>
          <a:schemeClr val="lt1">
            <a:hueOff val="0"/>
            <a:satOff val="0"/>
            <a:lumOff val="0"/>
            <a:alphaOff val="0"/>
          </a:schemeClr>
        </a:solidFill>
        <a:ln w="222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3EC969-2029-404B-BAD2-C01DD96B9DEA}">
      <dsp:nvSpPr>
        <dsp:cNvPr id="0" name=""/>
        <dsp:cNvSpPr/>
      </dsp:nvSpPr>
      <dsp:spPr>
        <a:xfrm>
          <a:off x="3973880" y="0"/>
          <a:ext cx="2396437" cy="2902389"/>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solidFill>
                <a:schemeClr val="tx2">
                  <a:lumMod val="75000"/>
                </a:schemeClr>
              </a:solidFill>
            </a:rPr>
            <a:t>Hands up when ready</a:t>
          </a:r>
        </a:p>
        <a:p>
          <a:pPr lvl="0" algn="l" defTabSz="889000">
            <a:lnSpc>
              <a:spcPct val="90000"/>
            </a:lnSpc>
            <a:spcBef>
              <a:spcPct val="0"/>
            </a:spcBef>
            <a:spcAft>
              <a:spcPct val="35000"/>
            </a:spcAft>
          </a:pPr>
          <a:r>
            <a:rPr lang="en-US" sz="2000" kern="1200" dirty="0">
              <a:solidFill>
                <a:schemeClr val="tx2">
                  <a:lumMod val="75000"/>
                </a:schemeClr>
              </a:solidFill>
            </a:rPr>
            <a:t>Thinker’s chin</a:t>
          </a:r>
        </a:p>
        <a:p>
          <a:pPr lvl="0" algn="l" defTabSz="889000">
            <a:lnSpc>
              <a:spcPct val="90000"/>
            </a:lnSpc>
            <a:spcBef>
              <a:spcPct val="0"/>
            </a:spcBef>
            <a:spcAft>
              <a:spcPct val="35000"/>
            </a:spcAft>
          </a:pPr>
          <a:r>
            <a:rPr lang="en-US" sz="2000" kern="1200" dirty="0">
              <a:solidFill>
                <a:schemeClr val="tx2">
                  <a:lumMod val="75000"/>
                </a:schemeClr>
              </a:solidFill>
            </a:rPr>
            <a:t>Stand up when ready</a:t>
          </a:r>
        </a:p>
        <a:p>
          <a:pPr lvl="0" algn="l" defTabSz="889000">
            <a:lnSpc>
              <a:spcPct val="90000"/>
            </a:lnSpc>
            <a:spcBef>
              <a:spcPct val="0"/>
            </a:spcBef>
            <a:spcAft>
              <a:spcPct val="35000"/>
            </a:spcAft>
          </a:pPr>
          <a:r>
            <a:rPr lang="en-US" sz="2000" kern="1200" dirty="0">
              <a:solidFill>
                <a:schemeClr val="tx2">
                  <a:lumMod val="75000"/>
                </a:schemeClr>
              </a:solidFill>
            </a:rPr>
            <a:t>Put your pen on your paper when ready</a:t>
          </a:r>
        </a:p>
        <a:p>
          <a:pPr lvl="0" algn="l" defTabSz="889000">
            <a:lnSpc>
              <a:spcPct val="90000"/>
            </a:lnSpc>
            <a:spcBef>
              <a:spcPct val="0"/>
            </a:spcBef>
            <a:spcAft>
              <a:spcPct val="35000"/>
            </a:spcAft>
          </a:pPr>
          <a:r>
            <a:rPr lang="en-US" sz="2000" kern="1200" dirty="0">
              <a:solidFill>
                <a:schemeClr val="tx2">
                  <a:lumMod val="75000"/>
                </a:schemeClr>
              </a:solidFill>
            </a:rPr>
            <a:t>All eyes on teacher</a:t>
          </a:r>
        </a:p>
      </dsp:txBody>
      <dsp:txXfrm>
        <a:off x="3973880" y="0"/>
        <a:ext cx="2396437" cy="2902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EC0BB-5602-4BE2-AF29-44A976760103}">
      <dsp:nvSpPr>
        <dsp:cNvPr id="0" name=""/>
        <dsp:cNvSpPr/>
      </dsp:nvSpPr>
      <dsp:spPr>
        <a:xfrm>
          <a:off x="1263" y="0"/>
          <a:ext cx="3216694" cy="2741145"/>
        </a:xfrm>
        <a:prstGeom prst="roundRect">
          <a:avLst>
            <a:gd name="adj" fmla="val 5000"/>
          </a:avLst>
        </a:prstGeom>
        <a:solidFill>
          <a:schemeClr val="accent1">
            <a:shade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a:t>Making Choices</a:t>
          </a:r>
        </a:p>
      </dsp:txBody>
      <dsp:txXfrm rot="16200000">
        <a:off x="-800937" y="802200"/>
        <a:ext cx="2247738" cy="643338"/>
      </dsp:txXfrm>
    </dsp:sp>
    <dsp:sp modelId="{2EF58140-C229-4CAE-85DC-43CDBAF5216C}">
      <dsp:nvSpPr>
        <dsp:cNvPr id="0" name=""/>
        <dsp:cNvSpPr/>
      </dsp:nvSpPr>
      <dsp:spPr>
        <a:xfrm>
          <a:off x="644601" y="0"/>
          <a:ext cx="2396437" cy="2741145"/>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t>Open hand/closed hand</a:t>
          </a:r>
        </a:p>
        <a:p>
          <a:pPr lvl="0" algn="l" defTabSz="889000">
            <a:lnSpc>
              <a:spcPct val="90000"/>
            </a:lnSpc>
            <a:spcBef>
              <a:spcPct val="0"/>
            </a:spcBef>
            <a:spcAft>
              <a:spcPct val="35000"/>
            </a:spcAft>
          </a:pPr>
          <a:r>
            <a:rPr lang="en-US" sz="2000" kern="1200" dirty="0"/>
            <a:t>Thumbs/Pens up/down</a:t>
          </a:r>
        </a:p>
        <a:p>
          <a:pPr lvl="0" algn="l" defTabSz="889000">
            <a:lnSpc>
              <a:spcPct val="90000"/>
            </a:lnSpc>
            <a:spcBef>
              <a:spcPct val="0"/>
            </a:spcBef>
            <a:spcAft>
              <a:spcPct val="35000"/>
            </a:spcAft>
          </a:pPr>
          <a:r>
            <a:rPr lang="en-US" sz="2000" kern="1200" dirty="0"/>
            <a:t>Number wheels</a:t>
          </a:r>
        </a:p>
        <a:p>
          <a:pPr lvl="0" algn="l" defTabSz="889000">
            <a:lnSpc>
              <a:spcPct val="90000"/>
            </a:lnSpc>
            <a:spcBef>
              <a:spcPct val="0"/>
            </a:spcBef>
            <a:spcAft>
              <a:spcPct val="35000"/>
            </a:spcAft>
          </a:pPr>
          <a:r>
            <a:rPr lang="en-US" sz="2000" kern="1200" dirty="0"/>
            <a:t>Green card/red card</a:t>
          </a:r>
        </a:p>
        <a:p>
          <a:pPr lvl="0" algn="l" defTabSz="889000">
            <a:lnSpc>
              <a:spcPct val="90000"/>
            </a:lnSpc>
            <a:spcBef>
              <a:spcPct val="0"/>
            </a:spcBef>
            <a:spcAft>
              <a:spcPct val="35000"/>
            </a:spcAft>
          </a:pPr>
          <a:r>
            <a:rPr lang="en-US" sz="2000" kern="1200" dirty="0"/>
            <a:t>Move to the corner/spot</a:t>
          </a:r>
        </a:p>
      </dsp:txBody>
      <dsp:txXfrm>
        <a:off x="644601" y="0"/>
        <a:ext cx="2396437" cy="2741145"/>
      </dsp:txXfrm>
    </dsp:sp>
    <dsp:sp modelId="{E05BB764-4C91-4522-B16C-123060815B49}">
      <dsp:nvSpPr>
        <dsp:cNvPr id="0" name=""/>
        <dsp:cNvSpPr/>
      </dsp:nvSpPr>
      <dsp:spPr>
        <a:xfrm>
          <a:off x="3330541" y="0"/>
          <a:ext cx="3216694" cy="2741145"/>
        </a:xfrm>
        <a:prstGeom prst="roundRect">
          <a:avLst>
            <a:gd name="adj" fmla="val 5000"/>
          </a:avLst>
        </a:prstGeom>
        <a:solidFill>
          <a:schemeClr val="accent1">
            <a:shade val="50000"/>
            <a:hueOff val="0"/>
            <a:satOff val="-68071"/>
            <a:lumOff val="5242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a:solidFill>
                <a:schemeClr val="tx2">
                  <a:lumMod val="75000"/>
                </a:schemeClr>
              </a:solidFill>
            </a:rPr>
            <a:t>Ranking</a:t>
          </a:r>
        </a:p>
      </dsp:txBody>
      <dsp:txXfrm rot="16200000">
        <a:off x="2528341" y="802200"/>
        <a:ext cx="2247738" cy="643338"/>
      </dsp:txXfrm>
    </dsp:sp>
    <dsp:sp modelId="{AE1D7472-37B3-4D6C-AE3A-7AAB77B9CC2C}">
      <dsp:nvSpPr>
        <dsp:cNvPr id="0" name=""/>
        <dsp:cNvSpPr/>
      </dsp:nvSpPr>
      <dsp:spPr>
        <a:xfrm rot="5400000">
          <a:off x="3145182" y="2272614"/>
          <a:ext cx="402886" cy="482504"/>
        </a:xfrm>
        <a:prstGeom prst="flowChartExtract">
          <a:avLst/>
        </a:prstGeom>
        <a:solidFill>
          <a:schemeClr val="lt1">
            <a:hueOff val="0"/>
            <a:satOff val="0"/>
            <a:lumOff val="0"/>
            <a:alphaOff val="0"/>
          </a:schemeClr>
        </a:solidFill>
        <a:ln w="2222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F08CF-5DF4-457C-8567-07064C1AF582}">
      <dsp:nvSpPr>
        <dsp:cNvPr id="0" name=""/>
        <dsp:cNvSpPr/>
      </dsp:nvSpPr>
      <dsp:spPr>
        <a:xfrm>
          <a:off x="3973880" y="0"/>
          <a:ext cx="2396437" cy="2741145"/>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a:solidFill>
                <a:schemeClr val="tx2">
                  <a:lumMod val="75000"/>
                </a:schemeClr>
              </a:solidFill>
            </a:rPr>
            <a:t>Rank with your fingers</a:t>
          </a:r>
        </a:p>
        <a:p>
          <a:pPr lvl="0" algn="l" defTabSz="889000">
            <a:lnSpc>
              <a:spcPct val="90000"/>
            </a:lnSpc>
            <a:spcBef>
              <a:spcPct val="0"/>
            </a:spcBef>
            <a:spcAft>
              <a:spcPct val="35000"/>
            </a:spcAft>
          </a:pPr>
          <a:r>
            <a:rPr lang="en-US" sz="2000" kern="1200" dirty="0">
              <a:solidFill>
                <a:schemeClr val="tx2">
                  <a:lumMod val="75000"/>
                </a:schemeClr>
              </a:solidFill>
            </a:rPr>
            <a:t>Rank with your arm</a:t>
          </a:r>
        </a:p>
        <a:p>
          <a:pPr lvl="0" algn="l" defTabSz="889000">
            <a:lnSpc>
              <a:spcPct val="90000"/>
            </a:lnSpc>
            <a:spcBef>
              <a:spcPct val="0"/>
            </a:spcBef>
            <a:spcAft>
              <a:spcPct val="35000"/>
            </a:spcAft>
          </a:pPr>
          <a:r>
            <a:rPr lang="en-US" sz="2000" kern="1200" dirty="0">
              <a:solidFill>
                <a:schemeClr val="tx2">
                  <a:lumMod val="75000"/>
                </a:schemeClr>
              </a:solidFill>
            </a:rPr>
            <a:t>Line up according to response</a:t>
          </a:r>
        </a:p>
        <a:p>
          <a:pPr lvl="0" algn="l" defTabSz="889000">
            <a:lnSpc>
              <a:spcPct val="90000"/>
            </a:lnSpc>
            <a:spcBef>
              <a:spcPct val="0"/>
            </a:spcBef>
            <a:spcAft>
              <a:spcPct val="35000"/>
            </a:spcAft>
          </a:pPr>
          <a:r>
            <a:rPr lang="en-US" sz="2000" kern="1200" dirty="0">
              <a:solidFill>
                <a:schemeClr val="tx2">
                  <a:lumMod val="75000"/>
                </a:schemeClr>
              </a:solidFill>
            </a:rPr>
            <a:t>Knocking/clapping/</a:t>
          </a:r>
        </a:p>
        <a:p>
          <a:pPr lvl="0" algn="l" defTabSz="889000">
            <a:lnSpc>
              <a:spcPct val="90000"/>
            </a:lnSpc>
            <a:spcBef>
              <a:spcPct val="0"/>
            </a:spcBef>
            <a:spcAft>
              <a:spcPct val="35000"/>
            </a:spcAft>
          </a:pPr>
          <a:r>
            <a:rPr lang="en-US" sz="2000" kern="1200" dirty="0">
              <a:solidFill>
                <a:schemeClr val="tx2">
                  <a:lumMod val="75000"/>
                </a:schemeClr>
              </a:solidFill>
            </a:rPr>
            <a:t>cheering</a:t>
          </a:r>
        </a:p>
      </dsp:txBody>
      <dsp:txXfrm>
        <a:off x="3973880" y="0"/>
        <a:ext cx="2396437" cy="27411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5/23/18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hours</a:t>
            </a:r>
            <a:endParaRPr lang="en-US" dirty="0"/>
          </a:p>
        </p:txBody>
      </p:sp>
      <p:sp>
        <p:nvSpPr>
          <p:cNvPr id="4" name="Slide Number Placeholder 3"/>
          <p:cNvSpPr>
            <a:spLocks noGrp="1"/>
          </p:cNvSpPr>
          <p:nvPr>
            <p:ph type="sldNum" sz="quarter" idx="10"/>
          </p:nvPr>
        </p:nvSpPr>
        <p:spPr/>
        <p:txBody>
          <a:bodyPr/>
          <a:lstStyle/>
          <a:p>
            <a:fld id="{976D3093-67C4-7244-A266-D6A8CB07121C}" type="slidenum">
              <a:rPr lang="en-US" smtClean="0"/>
              <a:t>61</a:t>
            </a:fld>
            <a:endParaRPr lang="en-US"/>
          </a:p>
        </p:txBody>
      </p:sp>
    </p:spTree>
    <p:extLst>
      <p:ext uri="{BB962C8B-B14F-4D97-AF65-F5344CB8AC3E}">
        <p14:creationId xmlns:p14="http://schemas.microsoft.com/office/powerpoint/2010/main" val="37179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5/23/18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5/23/18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5/23/18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64A0E-7E47-5649-B75C-84712CE8C2F5}" type="datetimeFigureOut">
              <a:rPr lang="en-US" smtClean="0"/>
              <a:t>5/23/18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64A0E-7E47-5649-B75C-84712CE8C2F5}" type="datetimeFigureOut">
              <a:rPr lang="en-US" smtClean="0"/>
              <a:t>5/23/18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5/23/18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5/23/18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5/23/18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5/23/18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5/23/18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mailto:kchapa@esc1.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wmf"/><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wmf"/><Relationship Id="rId3"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wmf"/><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hyperlink" Target="http://i.ehow.com/images/GlobalPhoto/Articles/4551564/carve-main_Full.jp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hyperlink" Target="http://upload.wikimedia.org/wikipedia/commons/4/4c/Encore_at_mt_ellen.jp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3.png"/></Relationships>
</file>

<file path=ppt/slides/_rels/slide59.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3"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hyperlink" Target="http://i.ehow.com/images/GlobalPhoto/Articles/4551564/carve-main_Full.jpg" TargetMode="External"/><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hyperlink" Target="http://upload.wikimedia.org/wikipedia/commons/4/4c/Encore_at_mt_ellen.jpg" TargetMode="External"/><Relationship Id="rId9" Type="http://schemas.openxmlformats.org/officeDocument/2006/relationships/image" Target="../media/image34.jpeg"/><Relationship Id="rId10"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hyperlink" Target="http://bit.do/freeassociation" TargetMode="External"/><Relationship Id="rId4" Type="http://schemas.openxmlformats.org/officeDocument/2006/relationships/hyperlink" Target="http://bit.do/comparingterms" TargetMode="External"/><Relationship Id="rId5" Type="http://schemas.openxmlformats.org/officeDocument/2006/relationships/hyperlink" Target="http://bit.do/morevocabulary" TargetMode="External"/><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hyperlink" Target="http://bit.do/pyramidgame" TargetMode="External"/><Relationship Id="rId11"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hyperlink" Target="http://en.wikipedia.org/wiki/File:Wilson1900Fig3.jpg"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 Id="rId3"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 Id="rId3"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gif"/><Relationship Id="rId3"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 Id="rId3"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hyperlink" Target="http://www.16personalities.com/" TargetMode="External"/><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hyperlink" Target="http://www.backchannel.com/"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backchannelchat.com/chat/bk1zn"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16" y="4563995"/>
            <a:ext cx="1288383" cy="1283912"/>
          </a:xfrm>
          <a:prstGeom prst="rect">
            <a:avLst/>
          </a:prstGeom>
        </p:spPr>
      </p:pic>
      <p:sp>
        <p:nvSpPr>
          <p:cNvPr id="5" name="Title 4"/>
          <p:cNvSpPr>
            <a:spLocks noGrp="1"/>
          </p:cNvSpPr>
          <p:nvPr>
            <p:ph type="ctrTitle"/>
          </p:nvPr>
        </p:nvSpPr>
        <p:spPr>
          <a:xfrm>
            <a:off x="727810" y="2544030"/>
            <a:ext cx="7349658" cy="1524000"/>
          </a:xfrm>
        </p:spPr>
        <p:txBody>
          <a:bodyPr/>
          <a:lstStyle/>
          <a:p>
            <a:r>
              <a:rPr lang="en-US" sz="5000" b="1" dirty="0">
                <a:ln w="12700">
                  <a:solidFill>
                    <a:schemeClr val="tx2">
                      <a:satMod val="155000"/>
                    </a:schemeClr>
                  </a:solidFill>
                  <a:prstDash val="solid"/>
                </a:ln>
                <a:solidFill>
                  <a:srgbClr val="000000"/>
                </a:solidFill>
              </a:rPr>
              <a:t>ELL Leadership Academy</a:t>
            </a:r>
          </a:p>
        </p:txBody>
      </p:sp>
      <p:sp>
        <p:nvSpPr>
          <p:cNvPr id="6" name="Text Placeholder 5"/>
          <p:cNvSpPr>
            <a:spLocks noGrp="1"/>
          </p:cNvSpPr>
          <p:nvPr>
            <p:ph type="subTitle" idx="1"/>
          </p:nvPr>
        </p:nvSpPr>
        <p:spPr>
          <a:xfrm>
            <a:off x="2154406" y="4555991"/>
            <a:ext cx="6301009" cy="990600"/>
          </a:xfrm>
        </p:spPr>
        <p:txBody>
          <a:bodyPr>
            <a:noAutofit/>
          </a:bodyPr>
          <a:lstStyle/>
          <a:p>
            <a:r>
              <a:rPr lang="en-US" sz="1800" b="1" dirty="0"/>
              <a:t>Karina E. Chapa, M.Ed.</a:t>
            </a:r>
          </a:p>
          <a:p>
            <a:r>
              <a:rPr lang="en-US" sz="1800" dirty="0"/>
              <a:t>Language Proficiency, </a:t>
            </a:r>
            <a:r>
              <a:rPr lang="en-US" sz="1800" dirty="0" err="1"/>
              <a:t>Biliteracy</a:t>
            </a:r>
            <a:r>
              <a:rPr lang="en-US" sz="1800" dirty="0"/>
              <a:t> and Cultural Diversity Director</a:t>
            </a:r>
          </a:p>
          <a:p>
            <a:r>
              <a:rPr lang="en-US" sz="1800" u="sng" dirty="0">
                <a:hlinkClick r:id="rId3"/>
              </a:rPr>
              <a:t>kchapa@esc1.net</a:t>
            </a:r>
            <a:endParaRPr lang="en-US" sz="1800" u="sng" dirty="0"/>
          </a:p>
          <a:p>
            <a:r>
              <a:rPr lang="en-US" sz="1800" dirty="0"/>
              <a:t>Twitter @esc1bilingual @</a:t>
            </a:r>
            <a:r>
              <a:rPr lang="en-US" sz="1800" dirty="0" err="1"/>
              <a:t>bilingualpride</a:t>
            </a:r>
            <a:endParaRPr lang="en-US" sz="1800" dirty="0"/>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825733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875" y="1931894"/>
            <a:ext cx="3406587" cy="1116106"/>
          </a:xfrm>
        </p:spPr>
        <p:txBody>
          <a:bodyPr>
            <a:noAutofit/>
          </a:bodyPr>
          <a:lstStyle/>
          <a:p>
            <a:r>
              <a:rPr lang="en-US" sz="3600" dirty="0"/>
              <a:t>What are the two goals of Sheltered Instruction?</a:t>
            </a:r>
          </a:p>
        </p:txBody>
      </p:sp>
      <p:sp>
        <p:nvSpPr>
          <p:cNvPr id="3" name="Content Placeholder 2"/>
          <p:cNvSpPr txBox="1">
            <a:spLocks/>
          </p:cNvSpPr>
          <p:nvPr/>
        </p:nvSpPr>
        <p:spPr>
          <a:xfrm>
            <a:off x="4724400" y="2843464"/>
            <a:ext cx="3833191" cy="2743200"/>
          </a:xfrm>
          <a:prstGeom prst="rect">
            <a:avLst/>
          </a:prstGeom>
        </p:spPr>
        <p:txBody>
          <a:bodyP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365760" indent="-283464">
              <a:buClr>
                <a:schemeClr val="accent5">
                  <a:lumMod val="75000"/>
                </a:schemeClr>
              </a:buClr>
              <a:buFont typeface="Wingdings" pitchFamily="2" charset="2"/>
              <a:buChar char="§"/>
              <a:defRPr/>
            </a:pPr>
            <a:endParaRPr lang="en-US" dirty="0">
              <a:solidFill>
                <a:srgbClr val="3A4C03"/>
              </a:solidFill>
            </a:endParaRPr>
          </a:p>
          <a:p>
            <a:pPr marL="365760" indent="-283464">
              <a:buClr>
                <a:schemeClr val="accent5">
                  <a:lumMod val="75000"/>
                </a:schemeClr>
              </a:buClr>
              <a:buFont typeface="Wingdings" pitchFamily="2" charset="2"/>
              <a:buChar char="§"/>
              <a:defRPr/>
            </a:pPr>
            <a:r>
              <a:rPr lang="en-US" sz="2800" dirty="0">
                <a:solidFill>
                  <a:schemeClr val="accent1"/>
                </a:solidFill>
              </a:rPr>
              <a:t>Make Content Comprehensible</a:t>
            </a:r>
          </a:p>
          <a:p>
            <a:pPr marL="365760" indent="-283464">
              <a:buClr>
                <a:schemeClr val="accent5">
                  <a:lumMod val="75000"/>
                </a:schemeClr>
              </a:buClr>
              <a:buFont typeface="Wingdings" pitchFamily="2" charset="2"/>
              <a:buChar char="§"/>
              <a:defRPr/>
            </a:pPr>
            <a:r>
              <a:rPr lang="en-US" sz="2800" dirty="0">
                <a:solidFill>
                  <a:schemeClr val="accent1"/>
                </a:solidFill>
              </a:rPr>
              <a:t>Develop Academic Language</a:t>
            </a:r>
          </a:p>
        </p:txBody>
      </p:sp>
      <p:pic>
        <p:nvPicPr>
          <p:cNvPr id="6" name="Picture 5" descr="photo 36.JPG"/>
          <p:cNvPicPr>
            <a:picLocks noChangeAspect="1"/>
          </p:cNvPicPr>
          <p:nvPr/>
        </p:nvPicPr>
        <p:blipFill rotWithShape="1">
          <a:blip r:embed="rId2">
            <a:extLst>
              <a:ext uri="{28A0092B-C50C-407E-A947-70E740481C1C}">
                <a14:useLocalDpi xmlns:a14="http://schemas.microsoft.com/office/drawing/2010/main" val="0"/>
              </a:ext>
            </a:extLst>
          </a:blip>
          <a:srcRect r="52212"/>
          <a:stretch/>
        </p:blipFill>
        <p:spPr>
          <a:xfrm>
            <a:off x="-26365" y="0"/>
            <a:ext cx="4369765" cy="6858000"/>
          </a:xfrm>
          <a:prstGeom prst="rect">
            <a:avLst/>
          </a:prstGeom>
        </p:spPr>
      </p:pic>
      <p:sp>
        <p:nvSpPr>
          <p:cNvPr id="5" name="Footer Placeholder 5"/>
          <p:cNvSpPr>
            <a:spLocks noGrp="1"/>
          </p:cNvSpPr>
          <p:nvPr>
            <p:ph type="ftr" sz="quarter" idx="11"/>
          </p:nvPr>
        </p:nvSpPr>
        <p:spPr>
          <a:xfrm>
            <a:off x="4460789" y="6311937"/>
            <a:ext cx="3844803"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24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2988696" y="2440954"/>
            <a:ext cx="3538149" cy="369332"/>
          </a:xfrm>
          <a:prstGeom prst="rect">
            <a:avLst/>
          </a:prstGeom>
          <a:noFill/>
        </p:spPr>
        <p:txBody>
          <a:bodyPr wrap="none" rtlCol="0">
            <a:spAutoFit/>
          </a:bodyPr>
          <a:lstStyle/>
          <a:p>
            <a:pPr algn="ctr"/>
            <a:r>
              <a:rPr lang="en-US" b="1" dirty="0"/>
              <a:t>Content and Language </a:t>
            </a:r>
            <a:r>
              <a:rPr lang="en-US" b="1" dirty="0" smtClean="0"/>
              <a:t>Objectives</a:t>
            </a:r>
            <a:endParaRPr lang="en-US" b="1" dirty="0"/>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5327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Content and language objectives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6488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62" y="1295400"/>
            <a:ext cx="2584904" cy="1600200"/>
          </a:xfrm>
        </p:spPr>
        <p:txBody>
          <a:bodyPr>
            <a:normAutofit/>
          </a:bodyPr>
          <a:lstStyle/>
          <a:p>
            <a:r>
              <a:rPr lang="en-US" sz="3600" dirty="0"/>
              <a:t>Anticipation Guide</a:t>
            </a:r>
          </a:p>
        </p:txBody>
      </p:sp>
      <p:sp>
        <p:nvSpPr>
          <p:cNvPr id="4" name="Content Placeholder 3"/>
          <p:cNvSpPr>
            <a:spLocks noGrp="1"/>
          </p:cNvSpPr>
          <p:nvPr>
            <p:ph idx="1"/>
          </p:nvPr>
        </p:nvSpPr>
        <p:spPr>
          <a:xfrm>
            <a:off x="4086981" y="411401"/>
            <a:ext cx="3892550" cy="5208639"/>
          </a:xfrm>
        </p:spPr>
        <p:txBody>
          <a:bodyPr>
            <a:normAutofit/>
          </a:bodyPr>
          <a:lstStyle/>
          <a:p>
            <a:pPr marL="0" indent="0" algn="ctr">
              <a:buNone/>
            </a:pPr>
            <a:r>
              <a:rPr lang="en-US" sz="2000" dirty="0"/>
              <a:t>kahoot.it</a:t>
            </a:r>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r>
              <a:rPr lang="en-US" sz="2000" dirty="0"/>
              <a:t>create.kahoot.it</a:t>
            </a:r>
          </a:p>
        </p:txBody>
      </p:sp>
      <p:sp>
        <p:nvSpPr>
          <p:cNvPr id="5" name="Text Placeholder 4"/>
          <p:cNvSpPr>
            <a:spLocks noGrp="1"/>
          </p:cNvSpPr>
          <p:nvPr>
            <p:ph type="body" sz="half" idx="2"/>
          </p:nvPr>
        </p:nvSpPr>
        <p:spPr>
          <a:xfrm>
            <a:off x="753062" y="3015720"/>
            <a:ext cx="2094869" cy="660663"/>
          </a:xfrm>
        </p:spPr>
        <p:txBody>
          <a:bodyPr>
            <a:normAutofit/>
          </a:bodyPr>
          <a:lstStyle/>
          <a:p>
            <a:r>
              <a:rPr lang="en-US" sz="2400" dirty="0"/>
              <a:t>Let’s </a:t>
            </a:r>
            <a:r>
              <a:rPr lang="en-US" sz="2400" dirty="0" err="1"/>
              <a:t>Kahoot</a:t>
            </a:r>
            <a:r>
              <a:rPr lang="en-US" sz="2400" dirty="0"/>
              <a:t>!</a:t>
            </a:r>
          </a:p>
        </p:txBody>
      </p:sp>
      <p:pic>
        <p:nvPicPr>
          <p:cNvPr id="6" name="Picture 5" descr="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894" y="1808359"/>
            <a:ext cx="2414725" cy="2414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4941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62" y="1295400"/>
            <a:ext cx="2584904" cy="1600200"/>
          </a:xfrm>
        </p:spPr>
        <p:txBody>
          <a:bodyPr>
            <a:normAutofit/>
          </a:bodyPr>
          <a:lstStyle/>
          <a:p>
            <a:r>
              <a:rPr lang="en-US" sz="4000" dirty="0"/>
              <a:t>Round Table</a:t>
            </a:r>
          </a:p>
        </p:txBody>
      </p:sp>
      <p:sp>
        <p:nvSpPr>
          <p:cNvPr id="5" name="Text Placeholder 4"/>
          <p:cNvSpPr>
            <a:spLocks noGrp="1"/>
          </p:cNvSpPr>
          <p:nvPr>
            <p:ph type="body" sz="half" idx="2"/>
          </p:nvPr>
        </p:nvSpPr>
        <p:spPr>
          <a:xfrm>
            <a:off x="753062" y="3015720"/>
            <a:ext cx="2094869" cy="660663"/>
          </a:xfrm>
        </p:spPr>
        <p:txBody>
          <a:bodyPr>
            <a:normAutofit/>
          </a:bodyPr>
          <a:lstStyle/>
          <a:p>
            <a:r>
              <a:rPr lang="en-US" sz="2400" dirty="0"/>
              <a:t>Let’s Write!</a:t>
            </a:r>
          </a:p>
        </p:txBody>
      </p:sp>
      <p:sp>
        <p:nvSpPr>
          <p:cNvPr id="3" name="Content Placeholder 2"/>
          <p:cNvSpPr>
            <a:spLocks noGrp="1"/>
          </p:cNvSpPr>
          <p:nvPr>
            <p:ph idx="1"/>
          </p:nvPr>
        </p:nvSpPr>
        <p:spPr>
          <a:xfrm>
            <a:off x="3710866" y="457200"/>
            <a:ext cx="4594934" cy="5715000"/>
          </a:xfrm>
        </p:spPr>
        <p:txBody>
          <a:bodyPr>
            <a:normAutofit/>
          </a:bodyPr>
          <a:lstStyle/>
          <a:p>
            <a:r>
              <a:rPr lang="en-US" dirty="0"/>
              <a:t>Divide a piece of paper in two sections</a:t>
            </a:r>
          </a:p>
          <a:p>
            <a:r>
              <a:rPr lang="en-US" dirty="0"/>
              <a:t>Create a T chart</a:t>
            </a:r>
          </a:p>
          <a:p>
            <a:endParaRPr lang="en-US" dirty="0"/>
          </a:p>
          <a:p>
            <a:endParaRPr lang="en-US" dirty="0"/>
          </a:p>
          <a:p>
            <a:endParaRPr lang="en-US" dirty="0"/>
          </a:p>
          <a:p>
            <a:endParaRPr lang="en-US" dirty="0"/>
          </a:p>
          <a:p>
            <a:r>
              <a:rPr lang="en-US" dirty="0"/>
              <a:t>Write everything you know about content and language objectives</a:t>
            </a:r>
          </a:p>
          <a:p>
            <a:r>
              <a:rPr lang="en-US" dirty="0"/>
              <a:t>15 seconds!</a:t>
            </a:r>
          </a:p>
          <a:p>
            <a:r>
              <a:rPr lang="en-US" dirty="0"/>
              <a:t>Pass your paper to your right!</a:t>
            </a:r>
          </a:p>
          <a:p>
            <a:r>
              <a:rPr lang="en-US" dirty="0"/>
              <a:t>Repeat!</a:t>
            </a:r>
          </a:p>
        </p:txBody>
      </p:sp>
      <p:grpSp>
        <p:nvGrpSpPr>
          <p:cNvPr id="13" name="Group 12"/>
          <p:cNvGrpSpPr/>
          <p:nvPr/>
        </p:nvGrpSpPr>
        <p:grpSpPr>
          <a:xfrm>
            <a:off x="4391526" y="2194797"/>
            <a:ext cx="3477127" cy="1438746"/>
            <a:chOff x="4391526" y="2146669"/>
            <a:chExt cx="3477127" cy="1438746"/>
          </a:xfrm>
        </p:grpSpPr>
        <p:cxnSp>
          <p:nvCxnSpPr>
            <p:cNvPr id="8" name="Straight Connector 7"/>
            <p:cNvCxnSpPr/>
            <p:nvPr/>
          </p:nvCxnSpPr>
          <p:spPr>
            <a:xfrm flipH="1">
              <a:off x="6087979" y="2213815"/>
              <a:ext cx="12032"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91526" y="2454446"/>
              <a:ext cx="347712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63718" y="2153655"/>
              <a:ext cx="1696453" cy="307777"/>
            </a:xfrm>
            <a:prstGeom prst="rect">
              <a:avLst/>
            </a:prstGeom>
            <a:noFill/>
          </p:spPr>
          <p:txBody>
            <a:bodyPr wrap="square" rtlCol="0">
              <a:spAutoFit/>
            </a:bodyPr>
            <a:lstStyle/>
            <a:p>
              <a:r>
                <a:rPr lang="en-US" sz="1400" dirty="0"/>
                <a:t>Content Objectives</a:t>
              </a:r>
            </a:p>
          </p:txBody>
        </p:sp>
        <p:sp>
          <p:nvSpPr>
            <p:cNvPr id="12" name="TextBox 11"/>
            <p:cNvSpPr txBox="1"/>
            <p:nvPr/>
          </p:nvSpPr>
          <p:spPr>
            <a:xfrm>
              <a:off x="6172200" y="2146669"/>
              <a:ext cx="1696453" cy="307777"/>
            </a:xfrm>
            <a:prstGeom prst="rect">
              <a:avLst/>
            </a:prstGeom>
            <a:noFill/>
          </p:spPr>
          <p:txBody>
            <a:bodyPr wrap="square" rtlCol="0">
              <a:spAutoFit/>
            </a:bodyPr>
            <a:lstStyle/>
            <a:p>
              <a:r>
                <a:rPr lang="en-US" sz="1400" dirty="0"/>
                <a:t>Language Objectives</a:t>
              </a:r>
            </a:p>
          </p:txBody>
        </p:sp>
      </p:grpSp>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79013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219" y="1652941"/>
            <a:ext cx="2375327" cy="1600200"/>
          </a:xfrm>
        </p:spPr>
        <p:txBody>
          <a:bodyPr>
            <a:noAutofit/>
          </a:bodyPr>
          <a:lstStyle/>
          <a:p>
            <a:r>
              <a:rPr lang="en-US" sz="4000" dirty="0"/>
              <a:t>The What and the How</a:t>
            </a:r>
          </a:p>
        </p:txBody>
      </p:sp>
      <p:sp>
        <p:nvSpPr>
          <p:cNvPr id="7" name="Content Placeholder 6"/>
          <p:cNvSpPr>
            <a:spLocks noGrp="1"/>
          </p:cNvSpPr>
          <p:nvPr>
            <p:ph idx="1"/>
          </p:nvPr>
        </p:nvSpPr>
        <p:spPr>
          <a:xfrm>
            <a:off x="4047100" y="870285"/>
            <a:ext cx="4285985" cy="4572000"/>
          </a:xfrm>
        </p:spPr>
        <p:txBody>
          <a:bodyPr>
            <a:noAutofit/>
          </a:bodyPr>
          <a:lstStyle/>
          <a:p>
            <a:r>
              <a:rPr lang="en-US" sz="2400" b="1" dirty="0"/>
              <a:t>Content Objectives come from the </a:t>
            </a:r>
            <a:r>
              <a:rPr lang="en-US" sz="2400" b="1" u="sng" dirty="0"/>
              <a:t>TEKS</a:t>
            </a:r>
          </a:p>
          <a:p>
            <a:pPr marL="0" indent="0">
              <a:buNone/>
            </a:pPr>
            <a:r>
              <a:rPr lang="en-US" sz="2400" i="1" u="sng" dirty="0"/>
              <a:t>What</a:t>
            </a:r>
            <a:r>
              <a:rPr lang="en-US" sz="2400" i="1" dirty="0"/>
              <a:t> am I going to learn?</a:t>
            </a:r>
          </a:p>
          <a:p>
            <a:endParaRPr lang="en-US" sz="2400" dirty="0"/>
          </a:p>
          <a:p>
            <a:r>
              <a:rPr lang="en-US" sz="2400" b="1" dirty="0"/>
              <a:t>Language Objectives come from the </a:t>
            </a:r>
            <a:r>
              <a:rPr lang="en-US" sz="2400" b="1" u="sng" dirty="0"/>
              <a:t>ELPS</a:t>
            </a:r>
          </a:p>
          <a:p>
            <a:pPr marL="0" indent="0">
              <a:buNone/>
            </a:pPr>
            <a:r>
              <a:rPr lang="en-US" sz="2400" i="1" u="sng" dirty="0"/>
              <a:t>How</a:t>
            </a:r>
            <a:r>
              <a:rPr lang="en-US" sz="2400" i="1" dirty="0"/>
              <a:t> will I demonstrate my learning </a:t>
            </a:r>
            <a:r>
              <a:rPr lang="en-US" i="1" dirty="0"/>
              <a:t>through </a:t>
            </a:r>
            <a:r>
              <a:rPr lang="en-US" i="1" dirty="0">
                <a:solidFill>
                  <a:srgbClr val="C00000"/>
                </a:solidFill>
              </a:rPr>
              <a:t>listening, speaking, reading and/or writing</a:t>
            </a:r>
            <a:r>
              <a:rPr lang="en-US" i="1" dirty="0"/>
              <a:t>?</a:t>
            </a:r>
          </a:p>
        </p:txBody>
      </p:sp>
      <p:sp>
        <p:nvSpPr>
          <p:cNvPr id="6" name="Text Placeholder 5"/>
          <p:cNvSpPr>
            <a:spLocks noGrp="1"/>
          </p:cNvSpPr>
          <p:nvPr>
            <p:ph type="body" sz="half" idx="2"/>
          </p:nvPr>
        </p:nvSpPr>
        <p:spPr>
          <a:xfrm>
            <a:off x="866219" y="2752898"/>
            <a:ext cx="2094869" cy="2895599"/>
          </a:xfrm>
        </p:spPr>
        <p:txBody>
          <a:bodyPr>
            <a:normAutofit/>
          </a:bodyPr>
          <a:lstStyle/>
          <a:p>
            <a:r>
              <a:rPr lang="en-US" sz="2400" dirty="0"/>
              <a:t>Content and Language Objectives</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85135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60833" cy="1600200"/>
          </a:xfrm>
        </p:spPr>
        <p:txBody>
          <a:bodyPr>
            <a:normAutofit fontScale="90000"/>
          </a:bodyPr>
          <a:lstStyle/>
          <a:p>
            <a:r>
              <a:rPr lang="en-US" dirty="0"/>
              <a:t>Content Objective - Sample</a:t>
            </a:r>
          </a:p>
        </p:txBody>
      </p:sp>
      <p:sp>
        <p:nvSpPr>
          <p:cNvPr id="3" name="Content Placeholder 2"/>
          <p:cNvSpPr>
            <a:spLocks noGrp="1"/>
          </p:cNvSpPr>
          <p:nvPr>
            <p:ph idx="1"/>
          </p:nvPr>
        </p:nvSpPr>
        <p:spPr>
          <a:xfrm>
            <a:off x="854184" y="1155700"/>
            <a:ext cx="7339321" cy="3416300"/>
          </a:xfrm>
        </p:spPr>
        <p:txBody>
          <a:bodyPr>
            <a:noAutofit/>
          </a:bodyPr>
          <a:lstStyle/>
          <a:p>
            <a:r>
              <a:rPr lang="en-US" sz="2400" b="1" i="1" dirty="0">
                <a:solidFill>
                  <a:schemeClr val="tx1"/>
                </a:solidFill>
              </a:rPr>
              <a:t>Science TEKS:  </a:t>
            </a:r>
            <a:r>
              <a:rPr lang="en-US" sz="2400" u="sng" dirty="0">
                <a:solidFill>
                  <a:schemeClr val="tx1"/>
                </a:solidFill>
              </a:rPr>
              <a:t>Differentiate</a:t>
            </a:r>
            <a:r>
              <a:rPr lang="en-US" sz="2400" dirty="0">
                <a:solidFill>
                  <a:schemeClr val="tx1"/>
                </a:solidFill>
              </a:rPr>
              <a:t> between structure and function in plant and animal cell organelles including cell membrane, cell wall, nucleus, cytoplasm, mitochondria, chloroplast and vacuole. </a:t>
            </a:r>
          </a:p>
          <a:p>
            <a:pPr marL="0" indent="0">
              <a:buNone/>
            </a:pPr>
            <a:endParaRPr lang="en-US" sz="2400" b="1" i="1" dirty="0">
              <a:solidFill>
                <a:schemeClr val="tx1"/>
              </a:solidFill>
            </a:endParaRPr>
          </a:p>
          <a:p>
            <a:pPr marL="0" indent="0">
              <a:buNone/>
            </a:pPr>
            <a:r>
              <a:rPr lang="en-US" sz="2400" b="1" i="1" dirty="0">
                <a:solidFill>
                  <a:srgbClr val="660066"/>
                </a:solidFill>
              </a:rPr>
              <a:t>Student Friendly format:  </a:t>
            </a:r>
            <a:r>
              <a:rPr lang="en-US" sz="2400" dirty="0">
                <a:solidFill>
                  <a:srgbClr val="660066"/>
                </a:solidFill>
              </a:rPr>
              <a:t>Today I will </a:t>
            </a:r>
            <a:r>
              <a:rPr lang="en-US" sz="2400" u="sng" dirty="0">
                <a:solidFill>
                  <a:srgbClr val="660066"/>
                </a:solidFill>
              </a:rPr>
              <a:t>compare and contrast</a:t>
            </a:r>
            <a:r>
              <a:rPr lang="en-US" sz="2400" dirty="0">
                <a:solidFill>
                  <a:srgbClr val="660066"/>
                </a:solidFill>
              </a:rPr>
              <a:t> the </a:t>
            </a:r>
            <a:r>
              <a:rPr lang="en-US" sz="2400" b="1" dirty="0">
                <a:solidFill>
                  <a:srgbClr val="660066"/>
                </a:solidFill>
              </a:rPr>
              <a:t>cell structures and functions </a:t>
            </a:r>
            <a:r>
              <a:rPr lang="en-US" sz="2400" dirty="0">
                <a:solidFill>
                  <a:srgbClr val="660066"/>
                </a:solidFill>
              </a:rPr>
              <a:t>of plants and animals.</a:t>
            </a:r>
          </a:p>
          <a:p>
            <a:endParaRPr lang="en-US" sz="2400" dirty="0"/>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5655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Writing Content Objectives</a:t>
            </a:r>
          </a:p>
        </p:txBody>
      </p:sp>
      <p:sp>
        <p:nvSpPr>
          <p:cNvPr id="3" name="Content Placeholder 2"/>
          <p:cNvSpPr>
            <a:spLocks noGrp="1"/>
          </p:cNvSpPr>
          <p:nvPr>
            <p:ph idx="1"/>
          </p:nvPr>
        </p:nvSpPr>
        <p:spPr>
          <a:xfrm>
            <a:off x="762000" y="789122"/>
            <a:ext cx="7543800" cy="3886200"/>
          </a:xfrm>
        </p:spPr>
        <p:txBody>
          <a:bodyPr>
            <a:normAutofit/>
          </a:bodyPr>
          <a:lstStyle/>
          <a:p>
            <a:r>
              <a:rPr lang="en-US" sz="2400" dirty="0"/>
              <a:t>Pair-up</a:t>
            </a:r>
          </a:p>
          <a:p>
            <a:r>
              <a:rPr lang="en-US" sz="2400" dirty="0"/>
              <a:t>Analyze a Student Expectation (TEKS) from any content area</a:t>
            </a:r>
          </a:p>
          <a:p>
            <a:r>
              <a:rPr lang="en-US" sz="2400" dirty="0"/>
              <a:t>Write it in a student-friendly </a:t>
            </a:r>
            <a:r>
              <a:rPr lang="en-US" sz="2400" dirty="0" smtClean="0"/>
              <a:t>format on the top of your chart paper</a:t>
            </a:r>
            <a:endParaRPr lang="en-US" sz="2400" dirty="0"/>
          </a:p>
          <a:p>
            <a:r>
              <a:rPr lang="en-US" sz="2400" dirty="0"/>
              <a:t>You have 2 </a:t>
            </a:r>
            <a:r>
              <a:rPr lang="en-US" sz="2400" dirty="0" smtClean="0"/>
              <a:t>minutes</a:t>
            </a:r>
          </a:p>
          <a:p>
            <a:endParaRPr lang="en-US" dirty="0"/>
          </a:p>
          <a:p>
            <a:pPr marL="0" indent="0" algn="ctr">
              <a:buNone/>
            </a:pPr>
            <a:r>
              <a:rPr lang="en-US" sz="3200" dirty="0">
                <a:solidFill>
                  <a:srgbClr val="C00000"/>
                </a:solidFill>
              </a:rPr>
              <a:t>Today I will</a:t>
            </a:r>
            <a:r>
              <a:rPr lang="mr-IN" sz="3200" dirty="0">
                <a:solidFill>
                  <a:srgbClr val="C00000"/>
                </a:solidFill>
              </a:rPr>
              <a:t>…</a:t>
            </a:r>
            <a:endParaRPr lang="en-US" sz="3200" dirty="0">
              <a:solidFill>
                <a:srgbClr val="C00000"/>
              </a:solidFill>
            </a:endParaRP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97367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2509285" y="595423"/>
            <a:ext cx="4380613" cy="5231219"/>
          </a:xfrm>
          <a:prstGeom prst="foldedCorner">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2892056" y="836724"/>
            <a:ext cx="3827722" cy="34163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1800" b="1" i="1" dirty="0" smtClean="0">
                <a:solidFill>
                  <a:schemeClr val="tx1"/>
                </a:solidFill>
              </a:rPr>
              <a:t>Science TEKS:  </a:t>
            </a:r>
            <a:r>
              <a:rPr lang="en-US" sz="1800" u="sng" dirty="0" smtClean="0">
                <a:solidFill>
                  <a:schemeClr val="tx1"/>
                </a:solidFill>
              </a:rPr>
              <a:t>Differentiate</a:t>
            </a:r>
            <a:r>
              <a:rPr lang="en-US" sz="1800" dirty="0" smtClean="0">
                <a:solidFill>
                  <a:schemeClr val="tx1"/>
                </a:solidFill>
              </a:rPr>
              <a:t> between structure and function in plant and animal cell organelles including cell membrane, cell wall, nucleus, cytoplasm, mitochondria, chloroplast and vacuole. </a:t>
            </a:r>
          </a:p>
          <a:p>
            <a:pPr marL="0" indent="0">
              <a:buFont typeface="Arial" pitchFamily="34" charset="0"/>
              <a:buNone/>
            </a:pPr>
            <a:endParaRPr lang="en-US" sz="1800" b="1" i="1" dirty="0" smtClean="0">
              <a:solidFill>
                <a:schemeClr val="tx1"/>
              </a:solidFill>
            </a:endParaRPr>
          </a:p>
          <a:p>
            <a:pPr marL="0" indent="0">
              <a:buFont typeface="Arial" pitchFamily="34" charset="0"/>
              <a:buNone/>
            </a:pPr>
            <a:r>
              <a:rPr lang="en-US" sz="1800" b="1" i="1" dirty="0" smtClean="0">
                <a:solidFill>
                  <a:schemeClr val="tx1"/>
                </a:solidFill>
              </a:rPr>
              <a:t>CONTENT OBJECTIVE</a:t>
            </a:r>
          </a:p>
          <a:p>
            <a:pPr marL="0" indent="0">
              <a:buFont typeface="Arial" pitchFamily="34" charset="0"/>
              <a:buNone/>
            </a:pPr>
            <a:r>
              <a:rPr lang="en-US" sz="1800" dirty="0" smtClean="0">
                <a:solidFill>
                  <a:schemeClr val="accent1"/>
                </a:solidFill>
              </a:rPr>
              <a:t>Today I will </a:t>
            </a:r>
            <a:r>
              <a:rPr lang="en-US" sz="1800" u="sng" dirty="0" smtClean="0">
                <a:solidFill>
                  <a:schemeClr val="tx1"/>
                </a:solidFill>
              </a:rPr>
              <a:t>compare and contrast</a:t>
            </a:r>
            <a:r>
              <a:rPr lang="en-US" sz="1800" dirty="0" smtClean="0">
                <a:solidFill>
                  <a:schemeClr val="tx1"/>
                </a:solidFill>
              </a:rPr>
              <a:t> the </a:t>
            </a:r>
            <a:r>
              <a:rPr lang="en-US" sz="1800" b="1" dirty="0" smtClean="0">
                <a:solidFill>
                  <a:schemeClr val="tx1"/>
                </a:solidFill>
              </a:rPr>
              <a:t>cell structures and functions </a:t>
            </a:r>
            <a:r>
              <a:rPr lang="en-US" sz="1800" dirty="0" smtClean="0">
                <a:solidFill>
                  <a:schemeClr val="tx1"/>
                </a:solidFill>
              </a:rPr>
              <a:t>of plants and animals.</a:t>
            </a:r>
          </a:p>
          <a:p>
            <a:pPr marL="0" indent="0">
              <a:buFont typeface="Arial" pitchFamily="34" charset="0"/>
              <a:buNone/>
            </a:pPr>
            <a:endParaRPr lang="en-US" sz="1800" dirty="0">
              <a:solidFill>
                <a:schemeClr val="tx1"/>
              </a:solidFill>
            </a:endParaRPr>
          </a:p>
          <a:p>
            <a:pPr marL="0" indent="0">
              <a:buFont typeface="Arial" pitchFamily="34" charset="0"/>
              <a:buNone/>
            </a:pPr>
            <a:r>
              <a:rPr lang="en-US" sz="1800" b="1" i="1" dirty="0" smtClean="0">
                <a:solidFill>
                  <a:schemeClr val="tx1"/>
                </a:solidFill>
              </a:rPr>
              <a:t>LANGUAGE OBJECTIVE</a:t>
            </a:r>
          </a:p>
          <a:p>
            <a:endParaRPr lang="en-US" sz="18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3577" y="6159759"/>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txBox="1">
            <a:spLocks/>
          </p:cNvSpPr>
          <p:nvPr/>
        </p:nvSpPr>
        <p:spPr>
          <a:xfrm>
            <a:off x="772484" y="6278986"/>
            <a:ext cx="7506429" cy="365125"/>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089222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Language Objective - Sample</a:t>
            </a:r>
          </a:p>
        </p:txBody>
      </p:sp>
      <p:sp>
        <p:nvSpPr>
          <p:cNvPr id="3" name="Content Placeholder 2"/>
          <p:cNvSpPr>
            <a:spLocks noGrp="1"/>
          </p:cNvSpPr>
          <p:nvPr>
            <p:ph idx="1"/>
          </p:nvPr>
        </p:nvSpPr>
        <p:spPr/>
        <p:txBody>
          <a:bodyPr>
            <a:normAutofit/>
          </a:bodyPr>
          <a:lstStyle/>
          <a:p>
            <a:pPr marL="0" indent="0">
              <a:buNone/>
            </a:pPr>
            <a:r>
              <a:rPr lang="en-US" sz="2400" b="1" i="1" dirty="0">
                <a:solidFill>
                  <a:srgbClr val="660066"/>
                </a:solidFill>
              </a:rPr>
              <a:t>Content Objective:  </a:t>
            </a:r>
          </a:p>
          <a:p>
            <a:pPr marL="0" indent="0">
              <a:buNone/>
            </a:pPr>
            <a:r>
              <a:rPr lang="en-US" sz="2400" dirty="0">
                <a:solidFill>
                  <a:schemeClr val="tx1"/>
                </a:solidFill>
              </a:rPr>
              <a:t>Today </a:t>
            </a:r>
            <a:r>
              <a:rPr lang="en-US" dirty="0">
                <a:solidFill>
                  <a:schemeClr val="tx1"/>
                </a:solidFill>
              </a:rPr>
              <a:t>I</a:t>
            </a:r>
            <a:r>
              <a:rPr lang="en-US" sz="2400" dirty="0">
                <a:solidFill>
                  <a:schemeClr val="tx1"/>
                </a:solidFill>
              </a:rPr>
              <a:t> will </a:t>
            </a:r>
            <a:r>
              <a:rPr lang="en-US" sz="2400" u="sng" dirty="0">
                <a:solidFill>
                  <a:schemeClr val="tx1"/>
                </a:solidFill>
              </a:rPr>
              <a:t>compare and contrast</a:t>
            </a:r>
            <a:r>
              <a:rPr lang="en-US" sz="2400" dirty="0">
                <a:solidFill>
                  <a:schemeClr val="tx1"/>
                </a:solidFill>
              </a:rPr>
              <a:t> the cell structures and functions of plants and animals.</a:t>
            </a:r>
          </a:p>
          <a:p>
            <a:pPr marL="0" indent="0">
              <a:buNone/>
            </a:pPr>
            <a:endParaRPr lang="en-US" sz="2400" dirty="0">
              <a:solidFill>
                <a:schemeClr val="tx1"/>
              </a:solidFill>
            </a:endParaRPr>
          </a:p>
          <a:p>
            <a:pPr marL="0" indent="0">
              <a:buNone/>
            </a:pPr>
            <a:r>
              <a:rPr lang="en-US" sz="2400" b="1" i="1" dirty="0">
                <a:solidFill>
                  <a:srgbClr val="660066"/>
                </a:solidFill>
              </a:rPr>
              <a:t>Language Objective:  </a:t>
            </a:r>
          </a:p>
          <a:p>
            <a:pPr marL="0" indent="0">
              <a:buNone/>
            </a:pPr>
            <a:r>
              <a:rPr lang="en-US" sz="2400" b="1" dirty="0">
                <a:solidFill>
                  <a:schemeClr val="tx1"/>
                </a:solidFill>
              </a:rPr>
              <a:t>Today </a:t>
            </a:r>
            <a:r>
              <a:rPr lang="en-US" b="1" dirty="0">
                <a:solidFill>
                  <a:schemeClr val="tx1"/>
                </a:solidFill>
              </a:rPr>
              <a:t>I</a:t>
            </a:r>
            <a:r>
              <a:rPr lang="en-US" sz="2400" b="1" dirty="0">
                <a:solidFill>
                  <a:schemeClr val="tx1"/>
                </a:solidFill>
              </a:rPr>
              <a:t> will </a:t>
            </a:r>
            <a:r>
              <a:rPr lang="en-US" sz="2400" b="1" u="sng" dirty="0">
                <a:solidFill>
                  <a:schemeClr val="tx1"/>
                </a:solidFill>
              </a:rPr>
              <a:t>write an essay</a:t>
            </a:r>
            <a:r>
              <a:rPr lang="en-US" sz="2400" b="1" dirty="0">
                <a:solidFill>
                  <a:schemeClr val="tx1"/>
                </a:solidFill>
              </a:rPr>
              <a:t> comparing and contrasting plant and animal cells utilizing transitional phrases. </a:t>
            </a:r>
          </a:p>
          <a:p>
            <a:endParaRPr lang="en-US" sz="2400" dirty="0">
              <a:solidFill>
                <a:schemeClr val="tx1"/>
              </a:solidFill>
            </a:endParaRP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1067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3577" y="6159759"/>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txBox="1">
            <a:spLocks/>
          </p:cNvSpPr>
          <p:nvPr/>
        </p:nvSpPr>
        <p:spPr>
          <a:xfrm>
            <a:off x="772484" y="6278986"/>
            <a:ext cx="7506429" cy="365125"/>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b="0" dirty="0" smtClean="0"/>
              <a:t>©</a:t>
            </a:r>
            <a:r>
              <a:rPr lang="is-IS"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425018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Writing Language Objectives</a:t>
            </a:r>
          </a:p>
        </p:txBody>
      </p:sp>
      <p:sp>
        <p:nvSpPr>
          <p:cNvPr id="3" name="Content Placeholder 2"/>
          <p:cNvSpPr>
            <a:spLocks noGrp="1"/>
          </p:cNvSpPr>
          <p:nvPr>
            <p:ph idx="1"/>
          </p:nvPr>
        </p:nvSpPr>
        <p:spPr>
          <a:xfrm>
            <a:off x="762000" y="685800"/>
            <a:ext cx="7543800" cy="3886200"/>
          </a:xfrm>
        </p:spPr>
        <p:txBody>
          <a:bodyPr>
            <a:normAutofit/>
          </a:bodyPr>
          <a:lstStyle/>
          <a:p>
            <a:r>
              <a:rPr lang="en-US" sz="2400" dirty="0"/>
              <a:t>Pair-up</a:t>
            </a:r>
          </a:p>
          <a:p>
            <a:r>
              <a:rPr lang="en-US" sz="2400" dirty="0"/>
              <a:t>Look back at the content objective you wrote</a:t>
            </a:r>
          </a:p>
          <a:p>
            <a:r>
              <a:rPr lang="en-US" sz="2400" dirty="0"/>
              <a:t>Write a language objective in a student-friendly </a:t>
            </a:r>
            <a:r>
              <a:rPr lang="en-US" sz="2400" dirty="0" smtClean="0"/>
              <a:t>format below your content objective</a:t>
            </a:r>
            <a:endParaRPr lang="en-US" sz="2400" dirty="0"/>
          </a:p>
          <a:p>
            <a:r>
              <a:rPr lang="en-US" sz="2400" dirty="0"/>
              <a:t>You have 2 minutes</a:t>
            </a:r>
          </a:p>
          <a:p>
            <a:endParaRPr lang="en-US" dirty="0"/>
          </a:p>
          <a:p>
            <a:pPr marL="0" indent="0" algn="ctr">
              <a:buNone/>
            </a:pPr>
            <a:r>
              <a:rPr lang="en-US" sz="3200" dirty="0">
                <a:solidFill>
                  <a:srgbClr val="C00000"/>
                </a:solidFill>
              </a:rPr>
              <a:t>Today I will</a:t>
            </a:r>
            <a:r>
              <a:rPr lang="mr-IN" sz="3200" dirty="0">
                <a:solidFill>
                  <a:srgbClr val="C00000"/>
                </a:solidFill>
              </a:rPr>
              <a:t>…</a:t>
            </a:r>
            <a:endParaRPr lang="en-US" sz="3200" dirty="0">
              <a:solidFill>
                <a:srgbClr val="C00000"/>
              </a:solidFill>
            </a:endParaRP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3135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2509285" y="531628"/>
            <a:ext cx="4210493" cy="5443870"/>
          </a:xfrm>
          <a:prstGeom prst="foldedCorner">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2828261" y="772929"/>
            <a:ext cx="3827722" cy="3416300"/>
          </a:xfrm>
          <a:prstGeom prst="rect">
            <a:avLst/>
          </a:prstGeom>
        </p:spPr>
        <p:txBody>
          <a:bodyPr>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1800" b="1" i="1" dirty="0" smtClean="0">
                <a:solidFill>
                  <a:schemeClr val="tx1"/>
                </a:solidFill>
              </a:rPr>
              <a:t>Science TEKS:  </a:t>
            </a:r>
            <a:r>
              <a:rPr lang="en-US" sz="1800" u="sng" dirty="0" smtClean="0">
                <a:solidFill>
                  <a:schemeClr val="tx1"/>
                </a:solidFill>
              </a:rPr>
              <a:t>Differentiate</a:t>
            </a:r>
            <a:r>
              <a:rPr lang="en-US" sz="1800" dirty="0" smtClean="0">
                <a:solidFill>
                  <a:schemeClr val="tx1"/>
                </a:solidFill>
              </a:rPr>
              <a:t> between structure and function in plant and animal cell organelles including cell membrane, cell wall, nucleus, cytoplasm, mitochondria, chloroplast and vacuole. </a:t>
            </a:r>
          </a:p>
          <a:p>
            <a:pPr marL="0" indent="0">
              <a:buFont typeface="Arial" pitchFamily="34" charset="0"/>
              <a:buNone/>
            </a:pPr>
            <a:endParaRPr lang="en-US" sz="1800" b="1" i="1" dirty="0" smtClean="0">
              <a:solidFill>
                <a:schemeClr val="tx1"/>
              </a:solidFill>
            </a:endParaRPr>
          </a:p>
          <a:p>
            <a:pPr marL="0" indent="0">
              <a:buFont typeface="Arial" pitchFamily="34" charset="0"/>
              <a:buNone/>
            </a:pPr>
            <a:r>
              <a:rPr lang="en-US" sz="1800" b="1" i="1" dirty="0" smtClean="0">
                <a:solidFill>
                  <a:schemeClr val="tx1"/>
                </a:solidFill>
              </a:rPr>
              <a:t>CONTENT OBJECTIVE</a:t>
            </a:r>
          </a:p>
          <a:p>
            <a:pPr marL="0" indent="0">
              <a:buFont typeface="Arial" pitchFamily="34" charset="0"/>
              <a:buNone/>
            </a:pPr>
            <a:r>
              <a:rPr lang="en-US" sz="1800" dirty="0" smtClean="0">
                <a:solidFill>
                  <a:schemeClr val="accent1"/>
                </a:solidFill>
              </a:rPr>
              <a:t>Today I will</a:t>
            </a:r>
            <a:r>
              <a:rPr lang="en-US" sz="1800" dirty="0" smtClean="0">
                <a:solidFill>
                  <a:schemeClr val="tx1"/>
                </a:solidFill>
              </a:rPr>
              <a:t> </a:t>
            </a:r>
            <a:r>
              <a:rPr lang="en-US" sz="1800" u="sng" dirty="0" smtClean="0">
                <a:solidFill>
                  <a:schemeClr val="tx1"/>
                </a:solidFill>
              </a:rPr>
              <a:t>compare and contrast</a:t>
            </a:r>
            <a:r>
              <a:rPr lang="en-US" sz="1800" dirty="0" smtClean="0">
                <a:solidFill>
                  <a:schemeClr val="tx1"/>
                </a:solidFill>
              </a:rPr>
              <a:t> the </a:t>
            </a:r>
            <a:r>
              <a:rPr lang="en-US" sz="1800" b="1" dirty="0" smtClean="0">
                <a:solidFill>
                  <a:schemeClr val="tx1"/>
                </a:solidFill>
              </a:rPr>
              <a:t>cell structures and functions </a:t>
            </a:r>
            <a:r>
              <a:rPr lang="en-US" sz="1800" dirty="0" smtClean="0">
                <a:solidFill>
                  <a:schemeClr val="tx1"/>
                </a:solidFill>
              </a:rPr>
              <a:t>of plants and animals.</a:t>
            </a:r>
          </a:p>
          <a:p>
            <a:pPr marL="0" indent="0">
              <a:buFont typeface="Arial" pitchFamily="34" charset="0"/>
              <a:buNone/>
            </a:pPr>
            <a:endParaRPr lang="en-US" sz="1800" dirty="0">
              <a:solidFill>
                <a:schemeClr val="tx1"/>
              </a:solidFill>
            </a:endParaRPr>
          </a:p>
          <a:p>
            <a:pPr marL="0" indent="0">
              <a:buNone/>
            </a:pPr>
            <a:r>
              <a:rPr lang="en-US" sz="1800" b="1" i="1" dirty="0" smtClean="0">
                <a:solidFill>
                  <a:schemeClr val="tx1"/>
                </a:solidFill>
              </a:rPr>
              <a:t>LANGUAGE OBJECTIVE</a:t>
            </a:r>
          </a:p>
          <a:p>
            <a:pPr marL="0" indent="0">
              <a:buNone/>
            </a:pPr>
            <a:r>
              <a:rPr lang="en-US" sz="1800" dirty="0" smtClean="0">
                <a:solidFill>
                  <a:schemeClr val="accent1"/>
                </a:solidFill>
              </a:rPr>
              <a:t>Today </a:t>
            </a:r>
            <a:r>
              <a:rPr lang="en-US" sz="1800" dirty="0">
                <a:solidFill>
                  <a:schemeClr val="accent1"/>
                </a:solidFill>
              </a:rPr>
              <a:t>I will </a:t>
            </a:r>
            <a:r>
              <a:rPr lang="en-US" sz="1800" u="sng" dirty="0">
                <a:solidFill>
                  <a:schemeClr val="tx1"/>
                </a:solidFill>
              </a:rPr>
              <a:t>write an essay</a:t>
            </a:r>
            <a:r>
              <a:rPr lang="en-US" sz="1800" dirty="0">
                <a:solidFill>
                  <a:schemeClr val="tx1"/>
                </a:solidFill>
              </a:rPr>
              <a:t> comparing and contrasting plant and animal cells utilizing transitional phrases. </a:t>
            </a:r>
          </a:p>
          <a:p>
            <a:pPr marL="0" indent="0">
              <a:buFont typeface="Arial" pitchFamily="34" charset="0"/>
              <a:buNone/>
            </a:pPr>
            <a:endParaRPr lang="en-US" sz="1800" b="1" i="1" dirty="0" smtClean="0">
              <a:solidFill>
                <a:schemeClr val="tx1"/>
              </a:solidFill>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3577" y="6159759"/>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txBox="1">
            <a:spLocks/>
          </p:cNvSpPr>
          <p:nvPr/>
        </p:nvSpPr>
        <p:spPr>
          <a:xfrm>
            <a:off x="772484" y="6278986"/>
            <a:ext cx="7506429" cy="365125"/>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646809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Key Points to Remember</a:t>
            </a:r>
          </a:p>
        </p:txBody>
      </p:sp>
      <p:sp>
        <p:nvSpPr>
          <p:cNvPr id="5" name="Content Placeholder 4"/>
          <p:cNvSpPr>
            <a:spLocks noGrp="1"/>
          </p:cNvSpPr>
          <p:nvPr>
            <p:ph idx="1"/>
          </p:nvPr>
        </p:nvSpPr>
        <p:spPr>
          <a:xfrm>
            <a:off x="762000" y="1213345"/>
            <a:ext cx="7431505" cy="3162127"/>
          </a:xfrm>
        </p:spPr>
        <p:txBody>
          <a:bodyPr>
            <a:normAutofit/>
          </a:bodyPr>
          <a:lstStyle/>
          <a:p>
            <a:r>
              <a:rPr lang="en-US" sz="2400" dirty="0"/>
              <a:t>Make objectives </a:t>
            </a:r>
            <a:r>
              <a:rPr lang="en-US" sz="2400" b="1" dirty="0"/>
              <a:t>student friendly </a:t>
            </a:r>
            <a:r>
              <a:rPr lang="en-US" sz="2400" dirty="0"/>
              <a:t>and appropriate for grade </a:t>
            </a:r>
            <a:r>
              <a:rPr lang="en-US" sz="2400" dirty="0" smtClean="0"/>
              <a:t>level.</a:t>
            </a:r>
            <a:endParaRPr lang="en-US" sz="2400" dirty="0"/>
          </a:p>
          <a:p>
            <a:r>
              <a:rPr lang="en-US" sz="2400" dirty="0"/>
              <a:t>Objectives are </a:t>
            </a:r>
            <a:r>
              <a:rPr lang="en-US" sz="2400" b="1" dirty="0"/>
              <a:t>for students</a:t>
            </a:r>
            <a:r>
              <a:rPr lang="en-US" sz="2400" dirty="0"/>
              <a:t>, not for the adults in the </a:t>
            </a:r>
            <a:r>
              <a:rPr lang="en-US" sz="2400" dirty="0" smtClean="0"/>
              <a:t>classroom.</a:t>
            </a:r>
            <a:endParaRPr lang="en-US" sz="2400" dirty="0"/>
          </a:p>
          <a:p>
            <a:r>
              <a:rPr lang="en-US" sz="2400" dirty="0"/>
              <a:t>Post </a:t>
            </a:r>
            <a:r>
              <a:rPr lang="en-US" sz="2400" b="1" dirty="0"/>
              <a:t>eye </a:t>
            </a:r>
            <a:r>
              <a:rPr lang="en-US" sz="2400" b="1" dirty="0" smtClean="0"/>
              <a:t>level.</a:t>
            </a:r>
            <a:endParaRPr lang="en-US" sz="2400" b="1" dirty="0"/>
          </a:p>
          <a:p>
            <a:r>
              <a:rPr lang="en-US" sz="2400" dirty="0"/>
              <a:t>Review with students </a:t>
            </a:r>
            <a:r>
              <a:rPr lang="en-US" sz="2400" b="1" dirty="0"/>
              <a:t>before, during and after </a:t>
            </a:r>
            <a:r>
              <a:rPr lang="en-US" sz="2400" dirty="0"/>
              <a:t>each </a:t>
            </a:r>
            <a:r>
              <a:rPr lang="en-US" sz="2400" dirty="0" smtClean="0"/>
              <a:t>lesson.</a:t>
            </a:r>
            <a:endParaRPr lang="en-US" sz="2400" dirty="0"/>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20676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541980"/>
            <a:ext cx="2339498" cy="1600200"/>
          </a:xfrm>
        </p:spPr>
        <p:txBody>
          <a:bodyPr>
            <a:normAutofit/>
          </a:bodyPr>
          <a:lstStyle/>
          <a:p>
            <a:r>
              <a:rPr lang="en-US" sz="4000" dirty="0"/>
              <a:t>Provide Feedback</a:t>
            </a:r>
          </a:p>
        </p:txBody>
      </p:sp>
      <p:sp>
        <p:nvSpPr>
          <p:cNvPr id="7" name="Text Placeholder 6"/>
          <p:cNvSpPr>
            <a:spLocks noGrp="1"/>
          </p:cNvSpPr>
          <p:nvPr>
            <p:ph type="body" sz="half" idx="2"/>
          </p:nvPr>
        </p:nvSpPr>
        <p:spPr>
          <a:xfrm>
            <a:off x="866219" y="3231486"/>
            <a:ext cx="2094869" cy="1506416"/>
          </a:xfrm>
        </p:spPr>
        <p:txBody>
          <a:bodyPr>
            <a:normAutofit/>
          </a:bodyPr>
          <a:lstStyle/>
          <a:p>
            <a:r>
              <a:rPr lang="en-US" sz="2400" dirty="0"/>
              <a:t>Content and Language Objectives</a:t>
            </a:r>
          </a:p>
        </p:txBody>
      </p:sp>
      <p:pic>
        <p:nvPicPr>
          <p:cNvPr id="4" name="Picture 2"/>
          <p:cNvPicPr>
            <a:picLocks noChangeAspect="1" noChangeArrowheads="1"/>
          </p:cNvPicPr>
          <p:nvPr/>
        </p:nvPicPr>
        <p:blipFill>
          <a:blip r:embed="rId2"/>
          <a:srcRect/>
          <a:stretch>
            <a:fillRect/>
          </a:stretch>
        </p:blipFill>
        <p:spPr bwMode="auto">
          <a:xfrm>
            <a:off x="3971854" y="1276967"/>
            <a:ext cx="4249460" cy="35837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8281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4075829" y="1107942"/>
            <a:ext cx="4106179" cy="38009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itle 1"/>
          <p:cNvSpPr txBox="1">
            <a:spLocks/>
          </p:cNvSpPr>
          <p:nvPr/>
        </p:nvSpPr>
        <p:spPr>
          <a:xfrm>
            <a:off x="866219" y="1541980"/>
            <a:ext cx="2339498"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Provide Feedback</a:t>
            </a:r>
            <a:endParaRPr lang="en-US" sz="4000" dirty="0"/>
          </a:p>
        </p:txBody>
      </p:sp>
      <p:sp>
        <p:nvSpPr>
          <p:cNvPr id="9" name="Text Placeholder 6"/>
          <p:cNvSpPr>
            <a:spLocks noGrp="1"/>
          </p:cNvSpPr>
          <p:nvPr>
            <p:ph type="body" sz="half" idx="2"/>
          </p:nvPr>
        </p:nvSpPr>
        <p:spPr>
          <a:xfrm>
            <a:off x="866219" y="3231486"/>
            <a:ext cx="2094869" cy="1506416"/>
          </a:xfrm>
        </p:spPr>
        <p:txBody>
          <a:bodyPr>
            <a:normAutofit/>
          </a:bodyPr>
          <a:lstStyle/>
          <a:p>
            <a:r>
              <a:rPr lang="en-US" sz="2400" dirty="0"/>
              <a:t>Content and Language Objectives</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1343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Feedback</a:t>
            </a:r>
          </a:p>
        </p:txBody>
      </p:sp>
      <p:pic>
        <p:nvPicPr>
          <p:cNvPr id="3" name="Picture 2"/>
          <p:cNvPicPr>
            <a:picLocks noChangeAspect="1" noChangeArrowheads="1"/>
          </p:cNvPicPr>
          <p:nvPr/>
        </p:nvPicPr>
        <p:blipFill>
          <a:blip r:embed="rId2"/>
          <a:srcRect/>
          <a:stretch>
            <a:fillRect/>
          </a:stretch>
        </p:blipFill>
        <p:spPr bwMode="auto">
          <a:xfrm rot="5400000">
            <a:off x="4408722" y="1737537"/>
            <a:ext cx="3906386" cy="21119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2"/>
          <p:cNvPicPr>
            <a:picLocks noChangeAspect="1" noChangeArrowheads="1"/>
          </p:cNvPicPr>
          <p:nvPr/>
        </p:nvPicPr>
        <p:blipFill>
          <a:blip r:embed="rId3"/>
          <a:srcRect/>
          <a:stretch>
            <a:fillRect/>
          </a:stretch>
        </p:blipFill>
        <p:spPr bwMode="auto">
          <a:xfrm>
            <a:off x="1533341" y="930801"/>
            <a:ext cx="2885188" cy="38096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8597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tretch>
            <a:fillRect/>
          </a:stretch>
        </p:blipFill>
        <p:spPr>
          <a:xfrm>
            <a:off x="1620628" y="841620"/>
            <a:ext cx="5923172" cy="38843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p:txBody>
          <a:bodyPr/>
          <a:lstStyle/>
          <a:p>
            <a:r>
              <a:rPr lang="en-US" dirty="0"/>
              <a:t>Provide Feedback</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3695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_8.JPG"/>
          <p:cNvPicPr>
            <a:picLocks noChangeAspect="1"/>
          </p:cNvPicPr>
          <p:nvPr/>
        </p:nvPicPr>
        <p:blipFill>
          <a:blip r:embed="rId2"/>
          <a:srcRect l="7362" r="12553" b="35593"/>
          <a:stretch>
            <a:fillRect/>
          </a:stretch>
        </p:blipFill>
        <p:spPr>
          <a:xfrm>
            <a:off x="1606216" y="990600"/>
            <a:ext cx="5937584" cy="3581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itle 2"/>
          <p:cNvSpPr>
            <a:spLocks noGrp="1"/>
          </p:cNvSpPr>
          <p:nvPr>
            <p:ph type="title"/>
          </p:nvPr>
        </p:nvSpPr>
        <p:spPr>
          <a:xfrm>
            <a:off x="762000" y="4572000"/>
            <a:ext cx="6781800" cy="1600200"/>
          </a:xfrm>
        </p:spPr>
        <p:txBody>
          <a:bodyPr/>
          <a:lstStyle/>
          <a:p>
            <a:r>
              <a:rPr lang="en-US" dirty="0"/>
              <a:t>Provide Feedback</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0828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photo_12.JPG"/>
          <p:cNvPicPr>
            <a:picLocks noChangeAspect="1"/>
          </p:cNvPicPr>
          <p:nvPr/>
        </p:nvPicPr>
        <p:blipFill>
          <a:blip r:embed="rId2"/>
          <a:stretch>
            <a:fillRect/>
          </a:stretch>
        </p:blipFill>
        <p:spPr>
          <a:xfrm>
            <a:off x="4331208" y="887741"/>
            <a:ext cx="3381658" cy="45088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itle 1"/>
          <p:cNvSpPr txBox="1">
            <a:spLocks/>
          </p:cNvSpPr>
          <p:nvPr/>
        </p:nvSpPr>
        <p:spPr>
          <a:xfrm>
            <a:off x="866219" y="1541980"/>
            <a:ext cx="2339498"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t>Provide Feedback</a:t>
            </a:r>
            <a:endParaRPr lang="en-US" sz="4000" dirty="0"/>
          </a:p>
        </p:txBody>
      </p:sp>
      <p:sp>
        <p:nvSpPr>
          <p:cNvPr id="9" name="Text Placeholder 6"/>
          <p:cNvSpPr>
            <a:spLocks noGrp="1"/>
          </p:cNvSpPr>
          <p:nvPr>
            <p:ph type="body" sz="half" idx="2"/>
          </p:nvPr>
        </p:nvSpPr>
        <p:spPr>
          <a:xfrm>
            <a:off x="866219" y="3231486"/>
            <a:ext cx="2094869" cy="1506416"/>
          </a:xfrm>
        </p:spPr>
        <p:txBody>
          <a:bodyPr>
            <a:normAutofit/>
          </a:bodyPr>
          <a:lstStyle/>
          <a:p>
            <a:r>
              <a:rPr lang="en-US" sz="2400" dirty="0"/>
              <a:t>Content and Language Objectives</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8498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2988696" y="2440954"/>
            <a:ext cx="3538149" cy="369332"/>
          </a:xfrm>
          <a:prstGeom prst="rect">
            <a:avLst/>
          </a:prstGeom>
          <a:noFill/>
        </p:spPr>
        <p:txBody>
          <a:bodyPr wrap="none" rtlCol="0">
            <a:spAutoFit/>
          </a:bodyPr>
          <a:lstStyle/>
          <a:p>
            <a:pPr algn="ctr"/>
            <a:r>
              <a:rPr lang="en-US" b="1" dirty="0"/>
              <a:t>Content and Language </a:t>
            </a:r>
            <a:r>
              <a:rPr lang="en-US" b="1" dirty="0" smtClean="0"/>
              <a:t>Objectives</a:t>
            </a:r>
            <a:endParaRPr lang="en-US" b="1" dirty="0"/>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112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graphicFrame>
        <p:nvGraphicFramePr>
          <p:cNvPr id="6" name="Diagram 5"/>
          <p:cNvGraphicFramePr/>
          <p:nvPr>
            <p:extLst>
              <p:ext uri="{D42A27DB-BD31-4B8C-83A1-F6EECF244321}">
                <p14:modId xmlns:p14="http://schemas.microsoft.com/office/powerpoint/2010/main" val="1049836947"/>
              </p:ext>
            </p:extLst>
          </p:nvPr>
        </p:nvGraphicFramePr>
        <p:xfrm>
          <a:off x="1233714" y="653143"/>
          <a:ext cx="6858000" cy="4771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190430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Speaking in complete sentences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26768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1-2-4-ALL</a:t>
            </a:r>
          </a:p>
        </p:txBody>
      </p:sp>
      <p:sp>
        <p:nvSpPr>
          <p:cNvPr id="6" name="Content Placeholder 2"/>
          <p:cNvSpPr txBox="1">
            <a:spLocks/>
          </p:cNvSpPr>
          <p:nvPr/>
        </p:nvSpPr>
        <p:spPr>
          <a:xfrm>
            <a:off x="762000" y="820880"/>
            <a:ext cx="7503695" cy="375112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7150" indent="0" algn="ctr">
              <a:spcBef>
                <a:spcPts val="580"/>
              </a:spcBef>
              <a:buClr>
                <a:schemeClr val="accent3">
                  <a:lumMod val="75000"/>
                </a:schemeClr>
              </a:buClr>
              <a:buFont typeface="Wingdings 2" pitchFamily="18" charset="2"/>
              <a:buNone/>
              <a:defRPr/>
            </a:pPr>
            <a:r>
              <a:rPr lang="en-US" sz="2800" dirty="0">
                <a:solidFill>
                  <a:srgbClr val="C00000"/>
                </a:solidFill>
              </a:rPr>
              <a:t>Why is it important to encourage English Learners to speak in complete sentences?</a:t>
            </a:r>
          </a:p>
          <a:p>
            <a:pPr marL="365760" indent="-283464">
              <a:spcBef>
                <a:spcPts val="580"/>
              </a:spcBef>
              <a:buClr>
                <a:schemeClr val="accent3">
                  <a:lumMod val="75000"/>
                </a:schemeClr>
              </a:buClr>
              <a:buFont typeface="Wingdings" pitchFamily="2" charset="2"/>
              <a:buChar char="§"/>
              <a:defRPr/>
            </a:pPr>
            <a:endParaRPr lang="en-US" sz="2400" dirty="0">
              <a:solidFill>
                <a:schemeClr val="tx2"/>
              </a:solidFill>
            </a:endParaRP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Write your individual answer on a piece of paper.</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Share with a partner and add any new ideas to your paper.</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Now share your answers with another pair </a:t>
            </a:r>
            <a:r>
              <a:rPr lang="en-US" sz="2400" dirty="0" smtClean="0">
                <a:solidFill>
                  <a:schemeClr val="tx2"/>
                </a:solidFill>
              </a:rPr>
              <a:t>and </a:t>
            </a:r>
            <a:r>
              <a:rPr lang="en-US" sz="2400" dirty="0">
                <a:solidFill>
                  <a:schemeClr val="tx2"/>
                </a:solidFill>
              </a:rPr>
              <a:t>keep adding new ideas to your own papers.</a:t>
            </a:r>
          </a:p>
          <a:p>
            <a:pPr marL="365760" indent="-283464">
              <a:spcBef>
                <a:spcPts val="580"/>
              </a:spcBef>
              <a:buClr>
                <a:schemeClr val="accent3">
                  <a:lumMod val="75000"/>
                </a:schemeClr>
              </a:buClr>
              <a:buFont typeface="Wingdings" pitchFamily="2" charset="2"/>
              <a:buChar char="§"/>
              <a:defRPr/>
            </a:pPr>
            <a:r>
              <a:rPr lang="en-US" sz="2400" dirty="0">
                <a:solidFill>
                  <a:schemeClr val="tx2"/>
                </a:solidFill>
              </a:rPr>
              <a:t>As a whole table come up with a final complete answer.</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2472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99947" cy="1600200"/>
          </a:xfrm>
        </p:spPr>
        <p:txBody>
          <a:bodyPr>
            <a:normAutofit fontScale="90000"/>
          </a:bodyPr>
          <a:lstStyle/>
          <a:p>
            <a:r>
              <a:rPr lang="en-US" dirty="0"/>
              <a:t>Use of Complete Sentences</a:t>
            </a:r>
          </a:p>
        </p:txBody>
      </p:sp>
      <p:sp>
        <p:nvSpPr>
          <p:cNvPr id="3" name="Content Placeholder 2"/>
          <p:cNvSpPr txBox="1">
            <a:spLocks/>
          </p:cNvSpPr>
          <p:nvPr/>
        </p:nvSpPr>
        <p:spPr>
          <a:xfrm>
            <a:off x="603340" y="833072"/>
            <a:ext cx="7758607" cy="424425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82296" indent="0" algn="ctr">
              <a:spcBef>
                <a:spcPts val="580"/>
              </a:spcBef>
              <a:buClr>
                <a:schemeClr val="accent3">
                  <a:lumMod val="75000"/>
                </a:schemeClr>
              </a:buClr>
              <a:buNone/>
              <a:defRPr/>
            </a:pPr>
            <a:r>
              <a:rPr lang="en-US" sz="2800" dirty="0">
                <a:solidFill>
                  <a:srgbClr val="C00000"/>
                </a:solidFill>
              </a:rPr>
              <a:t>Does this mean that students need to answer in complete sentences all the time?</a:t>
            </a:r>
          </a:p>
          <a:p>
            <a:pPr marL="365760" indent="-283464">
              <a:spcBef>
                <a:spcPts val="580"/>
              </a:spcBef>
              <a:buClr>
                <a:schemeClr val="accent3">
                  <a:lumMod val="75000"/>
                </a:schemeClr>
              </a:buClr>
              <a:buFont typeface="Wingdings" pitchFamily="2" charset="2"/>
              <a:buChar char="§"/>
              <a:defRPr/>
            </a:pPr>
            <a:endParaRPr lang="en-US" sz="2800" dirty="0">
              <a:solidFill>
                <a:schemeClr val="tx2"/>
              </a:solidFill>
            </a:endParaRPr>
          </a:p>
          <a:p>
            <a:pPr marL="365760" indent="-283464">
              <a:spcBef>
                <a:spcPts val="580"/>
              </a:spcBef>
              <a:buClr>
                <a:schemeClr val="accent3">
                  <a:lumMod val="75000"/>
                </a:schemeClr>
              </a:buClr>
              <a:buFont typeface="Wingdings 2"/>
              <a:buNone/>
              <a:defRPr/>
            </a:pPr>
            <a:r>
              <a:rPr lang="en-US" sz="2800" dirty="0">
                <a:solidFill>
                  <a:schemeClr val="tx2"/>
                </a:solidFill>
              </a:rPr>
              <a:t>	TIP: </a:t>
            </a:r>
          </a:p>
          <a:p>
            <a:pPr marL="365760" indent="-283464">
              <a:spcBef>
                <a:spcPts val="580"/>
              </a:spcBef>
              <a:buClr>
                <a:schemeClr val="accent3">
                  <a:lumMod val="75000"/>
                </a:schemeClr>
              </a:buClr>
              <a:buFont typeface="Wingdings 2"/>
              <a:buNone/>
              <a:defRPr/>
            </a:pPr>
            <a:r>
              <a:rPr lang="en-US" sz="2800" dirty="0">
                <a:solidFill>
                  <a:schemeClr val="tx2"/>
                </a:solidFill>
              </a:rPr>
              <a:t>	Provide students with sentence frames and sentence starters if they are struggling to produce complete thoughts in English. </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1677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8983579" cy="1600200"/>
          </a:xfrm>
        </p:spPr>
        <p:txBody>
          <a:bodyPr>
            <a:normAutofit/>
          </a:bodyPr>
          <a:lstStyle/>
          <a:p>
            <a:r>
              <a:rPr lang="en-US" sz="4800" dirty="0"/>
              <a:t>Use of Complete Sentences</a:t>
            </a:r>
          </a:p>
        </p:txBody>
      </p:sp>
      <p:sp>
        <p:nvSpPr>
          <p:cNvPr id="3" name="Content Placeholder 2"/>
          <p:cNvSpPr txBox="1">
            <a:spLocks/>
          </p:cNvSpPr>
          <p:nvPr/>
        </p:nvSpPr>
        <p:spPr>
          <a:xfrm>
            <a:off x="557463" y="760287"/>
            <a:ext cx="8060388" cy="440453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47688" lvl="1">
              <a:spcBef>
                <a:spcPts val="375"/>
              </a:spcBef>
              <a:buFont typeface="Verdana" charset="0"/>
              <a:buNone/>
            </a:pPr>
            <a:r>
              <a:rPr lang="en-US" sz="2200" dirty="0">
                <a:solidFill>
                  <a:schemeClr val="tx1"/>
                </a:solidFill>
                <a:latin typeface="Century Gothic" charset="0"/>
              </a:rPr>
              <a:t>1.  When reviewing a handout or worksheet</a:t>
            </a:r>
          </a:p>
          <a:p>
            <a:pPr marL="822325" lvl="2">
              <a:spcBef>
                <a:spcPts val="375"/>
              </a:spcBef>
              <a:buClr>
                <a:srgbClr val="FFAEC5"/>
              </a:buClr>
              <a:buFont typeface="Wingdings 2" charset="0"/>
              <a:buNone/>
            </a:pPr>
            <a:endParaRPr lang="en-US" sz="2200" dirty="0">
              <a:solidFill>
                <a:schemeClr val="tx1"/>
              </a:solidFill>
              <a:latin typeface="Century Gothic" charset="0"/>
            </a:endParaRPr>
          </a:p>
          <a:p>
            <a:pPr marL="822325" lvl="2">
              <a:spcBef>
                <a:spcPts val="375"/>
              </a:spcBef>
              <a:buClr>
                <a:srgbClr val="FFAEC5"/>
              </a:buClr>
              <a:buFont typeface="Wingdings 2" charset="0"/>
              <a:buNone/>
            </a:pPr>
            <a:r>
              <a:rPr lang="en-US" sz="2200" b="1" u="sng" dirty="0">
                <a:solidFill>
                  <a:schemeClr val="tx1"/>
                </a:solidFill>
                <a:latin typeface="Century Gothic" charset="0"/>
              </a:rPr>
              <a:t>Non-Example</a:t>
            </a:r>
          </a:p>
          <a:p>
            <a:pPr marL="822325" lvl="2">
              <a:spcBef>
                <a:spcPts val="375"/>
              </a:spcBef>
              <a:buClr>
                <a:srgbClr val="FFAEC5"/>
              </a:buClr>
              <a:buFont typeface="Wingdings 2" charset="0"/>
              <a:buNone/>
            </a:pPr>
            <a:r>
              <a:rPr lang="en-US" sz="2200" dirty="0">
                <a:solidFill>
                  <a:schemeClr val="tx1"/>
                </a:solidFill>
                <a:latin typeface="Century Gothic" charset="0"/>
              </a:rPr>
              <a:t>Teacher: How much is 5 X 4?     </a:t>
            </a:r>
          </a:p>
          <a:p>
            <a:pPr marL="822325" lvl="2">
              <a:spcBef>
                <a:spcPts val="375"/>
              </a:spcBef>
              <a:buClr>
                <a:srgbClr val="FFAEC5"/>
              </a:buClr>
              <a:buFont typeface="Wingdings 2" charset="0"/>
              <a:buNone/>
            </a:pPr>
            <a:r>
              <a:rPr lang="en-US" sz="2200" i="1" dirty="0">
                <a:solidFill>
                  <a:schemeClr val="tx1"/>
                </a:solidFill>
                <a:latin typeface="Century Gothic" charset="0"/>
              </a:rPr>
              <a:t>Student: 20!</a:t>
            </a:r>
          </a:p>
          <a:p>
            <a:pPr marL="822325" lvl="2">
              <a:spcBef>
                <a:spcPts val="375"/>
              </a:spcBef>
              <a:buClr>
                <a:srgbClr val="FFAEC5"/>
              </a:buClr>
              <a:buFont typeface="Wingdings 2" charset="0"/>
              <a:buNone/>
            </a:pPr>
            <a:endParaRPr lang="en-US" sz="2200" dirty="0">
              <a:solidFill>
                <a:schemeClr val="tx1"/>
              </a:solidFill>
              <a:latin typeface="Century Gothic" charset="0"/>
            </a:endParaRPr>
          </a:p>
          <a:p>
            <a:pPr marL="822325" lvl="2">
              <a:spcBef>
                <a:spcPts val="375"/>
              </a:spcBef>
              <a:buClr>
                <a:srgbClr val="FFAEC5"/>
              </a:buClr>
              <a:buFont typeface="Wingdings 2" charset="0"/>
              <a:buNone/>
            </a:pPr>
            <a:r>
              <a:rPr lang="en-US" sz="2200" b="1" u="sng" dirty="0">
                <a:solidFill>
                  <a:schemeClr val="tx1"/>
                </a:solidFill>
                <a:latin typeface="Century Gothic" charset="0"/>
              </a:rPr>
              <a:t>Example</a:t>
            </a:r>
          </a:p>
          <a:p>
            <a:pPr marL="822325" lvl="2">
              <a:spcBef>
                <a:spcPts val="375"/>
              </a:spcBef>
              <a:buClr>
                <a:srgbClr val="FFAEC5"/>
              </a:buClr>
              <a:buFont typeface="Wingdings 2" charset="0"/>
              <a:buNone/>
            </a:pPr>
            <a:r>
              <a:rPr lang="en-US" sz="2200" dirty="0">
                <a:solidFill>
                  <a:schemeClr val="tx1"/>
                </a:solidFill>
                <a:latin typeface="Century Gothic" charset="0"/>
              </a:rPr>
              <a:t>Teacher:  What is the </a:t>
            </a:r>
            <a:r>
              <a:rPr lang="en-US" sz="2200" u="sng" dirty="0">
                <a:solidFill>
                  <a:srgbClr val="660066"/>
                </a:solidFill>
                <a:latin typeface="Century Gothic" charset="0"/>
              </a:rPr>
              <a:t>product</a:t>
            </a:r>
            <a:r>
              <a:rPr lang="en-US" sz="2200" dirty="0">
                <a:solidFill>
                  <a:schemeClr val="tx1"/>
                </a:solidFill>
                <a:latin typeface="Century Gothic" charset="0"/>
              </a:rPr>
              <a:t> of 5 X 4?     </a:t>
            </a:r>
          </a:p>
          <a:p>
            <a:pPr marL="822325" lvl="2">
              <a:spcBef>
                <a:spcPts val="375"/>
              </a:spcBef>
              <a:buClr>
                <a:srgbClr val="FFAEC5"/>
              </a:buClr>
              <a:buFont typeface="Wingdings 2" charset="0"/>
              <a:buNone/>
            </a:pPr>
            <a:r>
              <a:rPr lang="en-US" sz="2200" i="1" dirty="0">
                <a:solidFill>
                  <a:schemeClr val="tx1"/>
                </a:solidFill>
                <a:latin typeface="Century Gothic" charset="0"/>
              </a:rPr>
              <a:t>Student:  The </a:t>
            </a:r>
            <a:r>
              <a:rPr lang="en-US" sz="2200" i="1" u="sng" dirty="0">
                <a:solidFill>
                  <a:srgbClr val="660066"/>
                </a:solidFill>
                <a:latin typeface="Century Gothic" charset="0"/>
              </a:rPr>
              <a:t>product</a:t>
            </a:r>
            <a:r>
              <a:rPr lang="en-US" sz="2200" dirty="0">
                <a:solidFill>
                  <a:schemeClr val="tx1"/>
                </a:solidFill>
                <a:latin typeface="Century Gothic" charset="0"/>
              </a:rPr>
              <a:t> </a:t>
            </a:r>
            <a:r>
              <a:rPr lang="en-US" sz="2200" i="1" dirty="0">
                <a:solidFill>
                  <a:schemeClr val="tx1"/>
                </a:solidFill>
                <a:latin typeface="Century Gothic" charset="0"/>
              </a:rPr>
              <a:t>of 5 and 4 is 20</a:t>
            </a:r>
          </a:p>
        </p:txBody>
      </p:sp>
      <p:sp>
        <p:nvSpPr>
          <p:cNvPr id="4" name="Down Arrow 3"/>
          <p:cNvSpPr/>
          <p:nvPr/>
        </p:nvSpPr>
        <p:spPr>
          <a:xfrm>
            <a:off x="4458933" y="301068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flipV="1">
            <a:off x="3382337" y="4343400"/>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32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51821" cy="1600200"/>
          </a:xfrm>
        </p:spPr>
        <p:txBody>
          <a:bodyPr>
            <a:normAutofit fontScale="90000"/>
          </a:bodyPr>
          <a:lstStyle/>
          <a:p>
            <a:r>
              <a:rPr lang="en-US"/>
              <a:t>Use of Complete </a:t>
            </a:r>
            <a:r>
              <a:rPr lang="en-US" dirty="0"/>
              <a:t>Sentences</a:t>
            </a:r>
          </a:p>
        </p:txBody>
      </p:sp>
      <p:sp>
        <p:nvSpPr>
          <p:cNvPr id="3" name="Content Placeholder 2"/>
          <p:cNvSpPr txBox="1">
            <a:spLocks/>
          </p:cNvSpPr>
          <p:nvPr/>
        </p:nvSpPr>
        <p:spPr>
          <a:xfrm>
            <a:off x="761999" y="803656"/>
            <a:ext cx="7551821" cy="416137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47688" lvl="1">
              <a:spcBef>
                <a:spcPts val="375"/>
              </a:spcBef>
              <a:buFont typeface="Verdana" charset="0"/>
              <a:buNone/>
            </a:pPr>
            <a:r>
              <a:rPr lang="en-US" sz="2000" dirty="0">
                <a:solidFill>
                  <a:schemeClr val="tx1"/>
                </a:solidFill>
                <a:latin typeface="Century Gothic" charset="0"/>
              </a:rPr>
              <a:t>2.  When students are given sentence starters</a:t>
            </a:r>
          </a:p>
          <a:p>
            <a:pPr marL="822325" lvl="2">
              <a:spcBef>
                <a:spcPts val="375"/>
              </a:spcBef>
              <a:buClr>
                <a:srgbClr val="FFAEC5"/>
              </a:buClr>
              <a:buFont typeface="Wingdings 2" charset="0"/>
              <a:buNone/>
            </a:pPr>
            <a:endParaRPr lang="en-US" sz="2000" u="sng" dirty="0">
              <a:solidFill>
                <a:schemeClr val="tx1"/>
              </a:solidFill>
              <a:latin typeface="Century Gothic" charset="0"/>
            </a:endParaRPr>
          </a:p>
          <a:p>
            <a:pPr marL="822325" lvl="2">
              <a:spcBef>
                <a:spcPts val="375"/>
              </a:spcBef>
              <a:buClr>
                <a:srgbClr val="FFAEC5"/>
              </a:buClr>
              <a:buFont typeface="Wingdings 2" charset="0"/>
              <a:buNone/>
            </a:pPr>
            <a:r>
              <a:rPr lang="en-US" sz="2000" b="1" u="sng" dirty="0">
                <a:solidFill>
                  <a:schemeClr val="tx1"/>
                </a:solidFill>
                <a:latin typeface="Century Gothic" charset="0"/>
              </a:rPr>
              <a:t>Non-Example</a:t>
            </a:r>
          </a:p>
          <a:p>
            <a:pPr marL="822325" lvl="2">
              <a:spcBef>
                <a:spcPts val="375"/>
              </a:spcBef>
              <a:buClr>
                <a:srgbClr val="FFAEC5"/>
              </a:buClr>
              <a:buFont typeface="Wingdings 2" charset="0"/>
              <a:buNone/>
            </a:pPr>
            <a:r>
              <a:rPr lang="en-US" sz="2000" dirty="0">
                <a:solidFill>
                  <a:schemeClr val="tx1"/>
                </a:solidFill>
                <a:latin typeface="Century Gothic" charset="0"/>
              </a:rPr>
              <a:t>Teacher: 	Who is your favorite </a:t>
            </a:r>
            <a:r>
              <a:rPr lang="en-US" sz="2000" u="sng" dirty="0">
                <a:solidFill>
                  <a:srgbClr val="660066"/>
                </a:solidFill>
                <a:latin typeface="Century Gothic" charset="0"/>
              </a:rPr>
              <a:t>character</a:t>
            </a:r>
            <a:r>
              <a:rPr lang="en-US" sz="2000" dirty="0">
                <a:solidFill>
                  <a:srgbClr val="660066"/>
                </a:solidFill>
                <a:latin typeface="Century Gothic" charset="0"/>
              </a:rPr>
              <a:t> </a:t>
            </a:r>
            <a:r>
              <a:rPr lang="en-US" sz="2000" dirty="0">
                <a:solidFill>
                  <a:schemeClr val="tx1"/>
                </a:solidFill>
                <a:latin typeface="Century Gothic" charset="0"/>
              </a:rPr>
              <a:t>and why?</a:t>
            </a:r>
          </a:p>
          <a:p>
            <a:pPr marL="822325" lvl="2">
              <a:spcBef>
                <a:spcPts val="375"/>
              </a:spcBef>
              <a:buClr>
                <a:srgbClr val="FFAEC5"/>
              </a:buClr>
              <a:buFont typeface="Wingdings 2" charset="0"/>
              <a:buNone/>
            </a:pPr>
            <a:r>
              <a:rPr lang="en-US" sz="2000" i="1" dirty="0">
                <a:solidFill>
                  <a:schemeClr val="tx1"/>
                </a:solidFill>
                <a:latin typeface="Century Gothic" charset="0"/>
              </a:rPr>
              <a:t>Student: 	Esperanza!</a:t>
            </a:r>
          </a:p>
          <a:p>
            <a:pPr marL="822325" lvl="2">
              <a:spcBef>
                <a:spcPts val="375"/>
              </a:spcBef>
              <a:buClr>
                <a:srgbClr val="FFAEC5"/>
              </a:buClr>
              <a:buFont typeface="Wingdings 2" charset="0"/>
              <a:buNone/>
            </a:pPr>
            <a:endParaRPr lang="en-US" sz="2000" dirty="0">
              <a:solidFill>
                <a:schemeClr val="tx1"/>
              </a:solidFill>
              <a:latin typeface="Century Gothic" charset="0"/>
            </a:endParaRPr>
          </a:p>
          <a:p>
            <a:pPr marL="822325" lvl="2">
              <a:spcBef>
                <a:spcPts val="375"/>
              </a:spcBef>
              <a:buClr>
                <a:srgbClr val="FFAEC5"/>
              </a:buClr>
              <a:buFont typeface="Wingdings 2" charset="0"/>
              <a:buNone/>
            </a:pPr>
            <a:r>
              <a:rPr lang="en-US" sz="2000" b="1" u="sng" dirty="0">
                <a:solidFill>
                  <a:schemeClr val="tx1"/>
                </a:solidFill>
                <a:latin typeface="Century Gothic" charset="0"/>
              </a:rPr>
              <a:t>Example</a:t>
            </a:r>
          </a:p>
          <a:p>
            <a:pPr marL="822325" lvl="2">
              <a:spcBef>
                <a:spcPts val="375"/>
              </a:spcBef>
              <a:buClr>
                <a:srgbClr val="FFAEC5"/>
              </a:buClr>
              <a:buFont typeface="Wingdings 2" charset="0"/>
              <a:buNone/>
            </a:pPr>
            <a:r>
              <a:rPr lang="en-US" sz="2000" dirty="0">
                <a:solidFill>
                  <a:schemeClr val="tx1"/>
                </a:solidFill>
                <a:latin typeface="Century Gothic" charset="0"/>
              </a:rPr>
              <a:t>Teacher: 	Who is your favorite </a:t>
            </a:r>
            <a:r>
              <a:rPr lang="en-US" sz="2000" u="sng" dirty="0">
                <a:solidFill>
                  <a:srgbClr val="660066"/>
                </a:solidFill>
                <a:latin typeface="Century Gothic" charset="0"/>
              </a:rPr>
              <a:t>character</a:t>
            </a:r>
            <a:r>
              <a:rPr lang="en-US" sz="2000" dirty="0">
                <a:solidFill>
                  <a:schemeClr val="tx1"/>
                </a:solidFill>
                <a:latin typeface="Century Gothic" charset="0"/>
              </a:rPr>
              <a:t> and why? Please complete the following sentence: </a:t>
            </a:r>
            <a:r>
              <a:rPr lang="ja-JP" altLang="en-US" sz="2000" dirty="0">
                <a:solidFill>
                  <a:schemeClr val="tx1"/>
                </a:solidFill>
                <a:latin typeface="Century Gothic" charset="0"/>
              </a:rPr>
              <a:t>“</a:t>
            </a:r>
            <a:r>
              <a:rPr lang="en-US" sz="2000" dirty="0">
                <a:solidFill>
                  <a:schemeClr val="tx1"/>
                </a:solidFill>
                <a:latin typeface="Century Gothic" charset="0"/>
              </a:rPr>
              <a:t>My favorite </a:t>
            </a:r>
            <a:r>
              <a:rPr lang="en-US" sz="2000" u="sng" dirty="0">
                <a:solidFill>
                  <a:srgbClr val="660066"/>
                </a:solidFill>
                <a:latin typeface="Century Gothic" charset="0"/>
              </a:rPr>
              <a:t>character</a:t>
            </a:r>
            <a:r>
              <a:rPr lang="en-US" sz="2000" dirty="0">
                <a:solidFill>
                  <a:schemeClr val="tx1"/>
                </a:solidFill>
                <a:latin typeface="Century Gothic" charset="0"/>
              </a:rPr>
              <a:t> is… because…</a:t>
            </a:r>
            <a:r>
              <a:rPr lang="ja-JP" altLang="en-US" sz="2000" dirty="0">
                <a:solidFill>
                  <a:schemeClr val="tx1"/>
                </a:solidFill>
                <a:latin typeface="Century Gothic" charset="0"/>
              </a:rPr>
              <a:t>”</a:t>
            </a:r>
            <a:endParaRPr lang="en-US" sz="2000" dirty="0">
              <a:solidFill>
                <a:schemeClr val="tx1"/>
              </a:solidFill>
              <a:latin typeface="Century Gothic" charset="0"/>
            </a:endParaRPr>
          </a:p>
          <a:p>
            <a:pPr marL="822325" lvl="2">
              <a:spcBef>
                <a:spcPts val="375"/>
              </a:spcBef>
              <a:buClr>
                <a:srgbClr val="FFAEC5"/>
              </a:buClr>
              <a:buFont typeface="Wingdings 2" charset="0"/>
              <a:buNone/>
            </a:pPr>
            <a:r>
              <a:rPr lang="en-US" sz="2000" i="1" dirty="0">
                <a:solidFill>
                  <a:schemeClr val="tx1"/>
                </a:solidFill>
                <a:latin typeface="Century Gothic" charset="0"/>
              </a:rPr>
              <a:t>Student: 	My favorite </a:t>
            </a:r>
            <a:r>
              <a:rPr lang="en-US" sz="2000" i="1" u="sng" dirty="0">
                <a:solidFill>
                  <a:srgbClr val="660066"/>
                </a:solidFill>
                <a:latin typeface="Century Gothic" charset="0"/>
              </a:rPr>
              <a:t>character</a:t>
            </a:r>
            <a:r>
              <a:rPr lang="en-US" sz="2000" i="1" dirty="0">
                <a:solidFill>
                  <a:schemeClr val="tx1"/>
                </a:solidFill>
                <a:latin typeface="Century Gothic" charset="0"/>
              </a:rPr>
              <a:t> is Esperanza, because she was very brave.</a:t>
            </a:r>
          </a:p>
        </p:txBody>
      </p:sp>
      <p:sp>
        <p:nvSpPr>
          <p:cNvPr id="4" name="Down Arrow 3"/>
          <p:cNvSpPr/>
          <p:nvPr/>
        </p:nvSpPr>
        <p:spPr>
          <a:xfrm>
            <a:off x="3103483" y="3489934"/>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a:off x="4576007" y="3861394"/>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own Arrow 5"/>
          <p:cNvSpPr/>
          <p:nvPr/>
        </p:nvSpPr>
        <p:spPr>
          <a:xfrm>
            <a:off x="5591513" y="1443855"/>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n Arrow 6"/>
          <p:cNvSpPr/>
          <p:nvPr/>
        </p:nvSpPr>
        <p:spPr>
          <a:xfrm>
            <a:off x="5591513" y="2865067"/>
            <a:ext cx="403454"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2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Turn! Gallery Walk!</a:t>
            </a:r>
          </a:p>
        </p:txBody>
      </p:sp>
      <p:sp>
        <p:nvSpPr>
          <p:cNvPr id="3" name="Content Placeholder 2"/>
          <p:cNvSpPr>
            <a:spLocks noGrp="1"/>
          </p:cNvSpPr>
          <p:nvPr>
            <p:ph idx="1"/>
          </p:nvPr>
        </p:nvSpPr>
        <p:spPr/>
        <p:txBody>
          <a:bodyPr>
            <a:normAutofit/>
          </a:bodyPr>
          <a:lstStyle/>
          <a:p>
            <a:r>
              <a:rPr lang="en-US" sz="2800" dirty="0"/>
              <a:t>Using the Content and Language Objectives that you developed, write </a:t>
            </a:r>
            <a:r>
              <a:rPr lang="en-US" sz="2800" b="1" dirty="0"/>
              <a:t>2</a:t>
            </a:r>
            <a:r>
              <a:rPr lang="en-US" sz="2800" b="1" dirty="0" smtClean="0"/>
              <a:t> questions </a:t>
            </a:r>
            <a:r>
              <a:rPr lang="en-US" sz="2800" b="1" dirty="0"/>
              <a:t>and 2</a:t>
            </a:r>
            <a:r>
              <a:rPr lang="en-US" sz="2800" b="1" dirty="0" smtClean="0"/>
              <a:t> </a:t>
            </a:r>
            <a:r>
              <a:rPr lang="en-US" sz="2800" b="1" dirty="0"/>
              <a:t>sentence </a:t>
            </a:r>
            <a:r>
              <a:rPr lang="en-US" sz="2800" b="1" dirty="0" smtClean="0"/>
              <a:t>stems</a:t>
            </a:r>
            <a:r>
              <a:rPr lang="en-US" sz="2800" dirty="0" smtClean="0"/>
              <a:t> </a:t>
            </a:r>
            <a:r>
              <a:rPr lang="en-US" sz="2800" dirty="0"/>
              <a:t>that your students might be able to answer throughout the lesson.</a:t>
            </a:r>
          </a:p>
          <a:p>
            <a:r>
              <a:rPr lang="en-US" sz="2800" dirty="0"/>
              <a:t>Write them on post-its and place them on your chart paper.</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9380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53491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RANDOMIZATION TECHNIQUES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7201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1106905"/>
            <a:ext cx="7543800" cy="4578016"/>
          </a:xfrm>
        </p:spPr>
        <p:txBody>
          <a:bodyPr>
            <a:normAutofit lnSpcReduction="10000"/>
          </a:bodyPr>
          <a:lstStyle/>
          <a:p>
            <a:pPr algn="ctr" eaLnBrk="1" hangingPunct="1">
              <a:lnSpc>
                <a:spcPct val="90000"/>
              </a:lnSpc>
              <a:spcBef>
                <a:spcPts val="575"/>
              </a:spcBef>
              <a:buFont typeface="Wingdings 2" charset="0"/>
              <a:buNone/>
            </a:pPr>
            <a:r>
              <a:rPr lang="en-US" sz="2800" b="1" dirty="0">
                <a:solidFill>
                  <a:srgbClr val="C00000"/>
                </a:solidFill>
              </a:rPr>
              <a:t>Write-Read-Read-Trade</a:t>
            </a:r>
          </a:p>
          <a:p>
            <a:pPr marL="457200" indent="-457200" eaLnBrk="1" hangingPunct="1">
              <a:lnSpc>
                <a:spcPct val="90000"/>
              </a:lnSpc>
              <a:spcBef>
                <a:spcPts val="575"/>
              </a:spcBef>
              <a:buFont typeface="Wingdings 2" charset="0"/>
              <a:buAutoNum type="arabicPeriod"/>
            </a:pPr>
            <a:endParaRPr lang="en-US" dirty="0"/>
          </a:p>
          <a:p>
            <a:pPr marL="457200" indent="-457200" eaLnBrk="1" hangingPunct="1">
              <a:lnSpc>
                <a:spcPct val="90000"/>
              </a:lnSpc>
              <a:spcBef>
                <a:spcPts val="575"/>
              </a:spcBef>
              <a:buFont typeface="Wingdings 2" charset="0"/>
              <a:buAutoNum type="arabicPeriod"/>
            </a:pPr>
            <a:r>
              <a:rPr lang="en-US" dirty="0"/>
              <a:t>Stand up when you complete in writing one of these sentences:</a:t>
            </a:r>
          </a:p>
          <a:p>
            <a:pPr marL="457200" indent="-457200" eaLnBrk="1" hangingPunct="1">
              <a:lnSpc>
                <a:spcPct val="90000"/>
              </a:lnSpc>
              <a:spcBef>
                <a:spcPts val="575"/>
              </a:spcBef>
              <a:buFont typeface="Wingdings 2" charset="0"/>
              <a:buAutoNum type="arabicPeriod"/>
            </a:pPr>
            <a:endParaRPr lang="en-US" dirty="0"/>
          </a:p>
          <a:p>
            <a:pPr marL="604838" lvl="1" indent="-342900">
              <a:lnSpc>
                <a:spcPct val="90000"/>
              </a:lnSpc>
              <a:spcBef>
                <a:spcPts val="375"/>
              </a:spcBef>
              <a:buFont typeface="Wingdings" charset="2"/>
              <a:buChar char="§"/>
            </a:pPr>
            <a:r>
              <a:rPr lang="en-US" sz="2400" dirty="0"/>
              <a:t>I select who I call on by…</a:t>
            </a:r>
          </a:p>
          <a:p>
            <a:pPr marL="604838" lvl="1" indent="-342900">
              <a:lnSpc>
                <a:spcPct val="90000"/>
              </a:lnSpc>
              <a:spcBef>
                <a:spcPts val="375"/>
              </a:spcBef>
              <a:buFont typeface="Wingdings" charset="2"/>
              <a:buChar char="§"/>
            </a:pPr>
            <a:r>
              <a:rPr lang="en-US" sz="2400" dirty="0"/>
              <a:t>In my classroom, I include randomization because…</a:t>
            </a:r>
          </a:p>
          <a:p>
            <a:pPr marL="604838" lvl="1" indent="-342900">
              <a:lnSpc>
                <a:spcPct val="90000"/>
              </a:lnSpc>
              <a:spcBef>
                <a:spcPts val="375"/>
              </a:spcBef>
              <a:buFont typeface="Wingdings" charset="2"/>
              <a:buChar char="§"/>
            </a:pPr>
            <a:r>
              <a:rPr lang="en-US" sz="2400" dirty="0"/>
              <a:t>The most beneficial randomization technique I have used is… because…</a:t>
            </a:r>
          </a:p>
          <a:p>
            <a:pPr marL="457200" indent="-457200" eaLnBrk="1" hangingPunct="1">
              <a:lnSpc>
                <a:spcPct val="90000"/>
              </a:lnSpc>
              <a:spcBef>
                <a:spcPts val="575"/>
              </a:spcBef>
              <a:buFont typeface="Wingdings 2" charset="0"/>
              <a:buAutoNum type="arabicPeriod"/>
            </a:pPr>
            <a:endParaRPr lang="en-US" dirty="0"/>
          </a:p>
          <a:p>
            <a:pPr marL="457200" lvl="1" indent="-457200">
              <a:lnSpc>
                <a:spcPct val="90000"/>
              </a:lnSpc>
              <a:spcBef>
                <a:spcPts val="575"/>
              </a:spcBef>
              <a:buFont typeface="+mj-lt"/>
              <a:buAutoNum type="arabicPeriod" startAt="2"/>
            </a:pPr>
            <a:r>
              <a:rPr lang="en-US" sz="2400" dirty="0"/>
              <a:t>Find your 12 o’clock, share your answers and trade your papers.</a:t>
            </a:r>
          </a:p>
          <a:p>
            <a:pPr marL="457200" indent="-457200" eaLnBrk="1" hangingPunct="1">
              <a:lnSpc>
                <a:spcPct val="90000"/>
              </a:lnSpc>
              <a:spcBef>
                <a:spcPts val="575"/>
              </a:spcBef>
              <a:buFont typeface="Wingdings 2" charset="0"/>
              <a:buAutoNum type="arabicPeriod"/>
            </a:pPr>
            <a:endParaRPr lang="en-US" sz="2200" dirty="0">
              <a:solidFill>
                <a:srgbClr val="3E3F68"/>
              </a:solidFill>
            </a:endParaRPr>
          </a:p>
          <a:p>
            <a:pPr marL="547688" lvl="1" eaLnBrk="1" hangingPunct="1">
              <a:lnSpc>
                <a:spcPct val="90000"/>
              </a:lnSpc>
              <a:spcBef>
                <a:spcPts val="375"/>
              </a:spcBef>
              <a:buFont typeface="Verdana" charset="0"/>
              <a:buNone/>
            </a:pPr>
            <a:endParaRPr lang="en-US" sz="2200" dirty="0">
              <a:solidFill>
                <a:srgbClr val="3E3F68"/>
              </a:solidFill>
            </a:endParaRPr>
          </a:p>
          <a:p>
            <a:pPr marL="547688" lvl="1" eaLnBrk="1" hangingPunct="1">
              <a:lnSpc>
                <a:spcPct val="90000"/>
              </a:lnSpc>
              <a:spcBef>
                <a:spcPts val="375"/>
              </a:spcBef>
            </a:pPr>
            <a:endParaRPr lang="en-US" sz="2200" dirty="0">
              <a:solidFill>
                <a:srgbClr val="3E3F68"/>
              </a:solidFill>
            </a:endParaRPr>
          </a:p>
          <a:p>
            <a:pPr marL="547688" lvl="1" eaLnBrk="1" hangingPunct="1">
              <a:lnSpc>
                <a:spcPct val="90000"/>
              </a:lnSpc>
              <a:spcBef>
                <a:spcPts val="375"/>
              </a:spcBef>
              <a:buFont typeface="Verdana" charset="0"/>
              <a:buNone/>
            </a:pPr>
            <a:endParaRPr lang="en-US" sz="2200" dirty="0">
              <a:solidFill>
                <a:srgbClr val="3E3F68"/>
              </a:solidFill>
            </a:endParaRPr>
          </a:p>
        </p:txBody>
      </p:sp>
      <p:sp>
        <p:nvSpPr>
          <p:cNvPr id="3" name="Title 2"/>
          <p:cNvSpPr>
            <a:spLocks noGrp="1"/>
          </p:cNvSpPr>
          <p:nvPr>
            <p:ph type="title"/>
          </p:nvPr>
        </p:nvSpPr>
        <p:spPr>
          <a:xfrm>
            <a:off x="762000" y="4572000"/>
            <a:ext cx="7543800" cy="1600200"/>
          </a:xfrm>
        </p:spPr>
        <p:txBody>
          <a:bodyPr>
            <a:normAutofit fontScale="90000"/>
          </a:bodyPr>
          <a:lstStyle/>
          <a:p>
            <a:r>
              <a:rPr lang="en-US"/>
              <a:t>Randomization Techniques</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08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4912" cy="1600200"/>
          </a:xfrm>
        </p:spPr>
        <p:txBody>
          <a:bodyPr>
            <a:normAutofit fontScale="90000"/>
          </a:bodyPr>
          <a:lstStyle/>
          <a:p>
            <a:r>
              <a:rPr lang="en-US" dirty="0"/>
              <a:t>Randomization Techniques</a:t>
            </a:r>
          </a:p>
        </p:txBody>
      </p:sp>
      <p:sp>
        <p:nvSpPr>
          <p:cNvPr id="4" name="Content Placeholder 2"/>
          <p:cNvSpPr>
            <a:spLocks noGrp="1"/>
          </p:cNvSpPr>
          <p:nvPr>
            <p:ph idx="1"/>
          </p:nvPr>
        </p:nvSpPr>
        <p:spPr>
          <a:xfrm>
            <a:off x="763112" y="421105"/>
            <a:ext cx="7543800" cy="3886200"/>
          </a:xfrm>
        </p:spPr>
        <p:txBody>
          <a:bodyPr>
            <a:normAutofit/>
          </a:bodyPr>
          <a:lstStyle/>
          <a:p>
            <a:pPr marL="274320" indent="-274320" eaLnBrk="1" fontAlgn="auto" hangingPunct="1">
              <a:lnSpc>
                <a:spcPct val="110000"/>
              </a:lnSpc>
              <a:spcBef>
                <a:spcPts val="580"/>
              </a:spcBef>
              <a:spcAft>
                <a:spcPts val="0"/>
              </a:spcAft>
              <a:buClr>
                <a:schemeClr val="accent3">
                  <a:lumMod val="75000"/>
                </a:schemeClr>
              </a:buClr>
              <a:buFont typeface="Wingdings" pitchFamily="2" charset="2"/>
              <a:buChar char="§"/>
              <a:defRPr/>
            </a:pPr>
            <a:r>
              <a:rPr lang="en-US" sz="2800" dirty="0">
                <a:solidFill>
                  <a:schemeClr val="tx1"/>
                </a:solidFill>
                <a:ea typeface="+mn-ea"/>
              </a:rPr>
              <a:t>Is it possible to </a:t>
            </a:r>
            <a:r>
              <a:rPr lang="en-US" sz="2800" u="sng" dirty="0">
                <a:solidFill>
                  <a:schemeClr val="tx1"/>
                </a:solidFill>
                <a:ea typeface="+mn-ea"/>
              </a:rPr>
              <a:t>randomize</a:t>
            </a:r>
            <a:r>
              <a:rPr lang="en-US" sz="2800" dirty="0">
                <a:solidFill>
                  <a:schemeClr val="tx1"/>
                </a:solidFill>
                <a:ea typeface="+mn-ea"/>
              </a:rPr>
              <a:t> and </a:t>
            </a:r>
            <a:r>
              <a:rPr lang="en-US" sz="2800" u="sng" dirty="0">
                <a:solidFill>
                  <a:schemeClr val="tx1"/>
                </a:solidFill>
                <a:ea typeface="+mn-ea"/>
              </a:rPr>
              <a:t>differentiate instruction</a:t>
            </a:r>
            <a:r>
              <a:rPr lang="en-US" sz="2800" dirty="0">
                <a:solidFill>
                  <a:schemeClr val="tx1"/>
                </a:solidFill>
                <a:ea typeface="+mn-ea"/>
              </a:rPr>
              <a:t> at the </a:t>
            </a:r>
            <a:r>
              <a:rPr lang="en-US" sz="2800" u="sng" dirty="0">
                <a:solidFill>
                  <a:schemeClr val="tx1"/>
                </a:solidFill>
                <a:ea typeface="+mn-ea"/>
              </a:rPr>
              <a:t>same time</a:t>
            </a:r>
            <a:r>
              <a:rPr lang="en-US" sz="2800" dirty="0">
                <a:solidFill>
                  <a:schemeClr val="tx1"/>
                </a:solidFill>
                <a:ea typeface="+mn-ea"/>
              </a:rPr>
              <a:t>? </a:t>
            </a:r>
          </a:p>
          <a:p>
            <a:pPr marL="365760" indent="-283464" eaLnBrk="1" fontAlgn="auto" hangingPunct="1">
              <a:lnSpc>
                <a:spcPct val="110000"/>
              </a:lnSpc>
              <a:spcBef>
                <a:spcPts val="580"/>
              </a:spcBef>
              <a:spcAft>
                <a:spcPts val="0"/>
              </a:spcAft>
              <a:buClr>
                <a:schemeClr val="accent3">
                  <a:lumMod val="75000"/>
                </a:schemeClr>
              </a:buClr>
              <a:buFont typeface="Wingdings 2" pitchFamily="18" charset="2"/>
              <a:buNone/>
              <a:defRPr/>
            </a:pPr>
            <a:r>
              <a:rPr lang="en-US" dirty="0">
                <a:solidFill>
                  <a:schemeClr val="tx2">
                    <a:lumMod val="75000"/>
                  </a:schemeClr>
                </a:solidFill>
                <a:ea typeface="+mn-ea"/>
              </a:rPr>
              <a:t> </a:t>
            </a:r>
          </a:p>
          <a:p>
            <a:pPr marL="365760" indent="-283464" eaLnBrk="1" fontAlgn="auto" hangingPunct="1">
              <a:lnSpc>
                <a:spcPct val="110000"/>
              </a:lnSpc>
              <a:spcBef>
                <a:spcPts val="580"/>
              </a:spcBef>
              <a:spcAft>
                <a:spcPts val="0"/>
              </a:spcAft>
              <a:buFont typeface="Wingdings 2"/>
              <a:buChar char=""/>
              <a:defRPr/>
            </a:pPr>
            <a:endParaRPr lang="en-US" dirty="0">
              <a:solidFill>
                <a:schemeClr val="tx2">
                  <a:lumMod val="75000"/>
                </a:schemeClr>
              </a:solidFill>
              <a:ea typeface="+mn-ea"/>
            </a:endParaRPr>
          </a:p>
        </p:txBody>
      </p:sp>
      <p:sp>
        <p:nvSpPr>
          <p:cNvPr id="5" name="Title 1"/>
          <p:cNvSpPr txBox="1">
            <a:spLocks/>
          </p:cNvSpPr>
          <p:nvPr/>
        </p:nvSpPr>
        <p:spPr bwMode="gray">
          <a:xfrm>
            <a:off x="496412" y="3180710"/>
            <a:ext cx="8077200" cy="4980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dirty="0">
                <a:solidFill>
                  <a:srgbClr val="660066"/>
                </a:solidFill>
              </a:rPr>
              <a:t>Randomize and rotate who is called on,</a:t>
            </a:r>
            <a:br>
              <a:rPr lang="en-US" sz="2800" dirty="0">
                <a:solidFill>
                  <a:srgbClr val="660066"/>
                </a:solidFill>
              </a:rPr>
            </a:br>
            <a:r>
              <a:rPr lang="en-US" sz="2800" dirty="0">
                <a:solidFill>
                  <a:srgbClr val="660066"/>
                </a:solidFill>
              </a:rPr>
              <a:t>so students of all language levels can participate!</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92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Edmodo Code: </a:t>
            </a:r>
            <a:r>
              <a:rPr lang="en-US" dirty="0" smtClean="0"/>
              <a:t>4ya7st</a:t>
            </a:r>
            <a:endParaRPr lang="en-US" dirty="0"/>
          </a:p>
        </p:txBody>
      </p:sp>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©2017 Region One Education Service Center</a:t>
            </a:r>
          </a:p>
        </p:txBody>
      </p:sp>
      <p:grpSp>
        <p:nvGrpSpPr>
          <p:cNvPr id="8" name="Group 7"/>
          <p:cNvGrpSpPr/>
          <p:nvPr/>
        </p:nvGrpSpPr>
        <p:grpSpPr>
          <a:xfrm>
            <a:off x="1082514" y="1210066"/>
            <a:ext cx="2539903" cy="3069257"/>
            <a:chOff x="3277298" y="1351794"/>
            <a:chExt cx="2539903" cy="3069257"/>
          </a:xfrm>
        </p:grpSpPr>
        <p:grpSp>
          <p:nvGrpSpPr>
            <p:cNvPr id="6" name="Group 5"/>
            <p:cNvGrpSpPr/>
            <p:nvPr/>
          </p:nvGrpSpPr>
          <p:grpSpPr>
            <a:xfrm>
              <a:off x="3277298" y="1351794"/>
              <a:ext cx="2539903" cy="2560165"/>
              <a:chOff x="3277298" y="1556619"/>
              <a:chExt cx="2539903" cy="2560165"/>
            </a:xfrm>
          </p:grpSpPr>
          <p:sp>
            <p:nvSpPr>
              <p:cNvPr id="5" name="Rectangle 4"/>
              <p:cNvSpPr/>
              <p:nvPr/>
            </p:nvSpPr>
            <p:spPr>
              <a:xfrm>
                <a:off x="3277298" y="1556619"/>
                <a:ext cx="2430662" cy="2560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dmodo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688" y="1679271"/>
                <a:ext cx="2437513" cy="2437513"/>
              </a:xfrm>
              <a:prstGeom prst="rect">
                <a:avLst/>
              </a:prstGeom>
            </p:spPr>
          </p:pic>
        </p:grpSp>
        <p:sp>
          <p:nvSpPr>
            <p:cNvPr id="7" name="TextBox 6"/>
            <p:cNvSpPr txBox="1"/>
            <p:nvPr/>
          </p:nvSpPr>
          <p:spPr>
            <a:xfrm>
              <a:off x="3277298" y="4020941"/>
              <a:ext cx="2430661" cy="400110"/>
            </a:xfrm>
            <a:prstGeom prst="rect">
              <a:avLst/>
            </a:prstGeom>
            <a:noFill/>
          </p:spPr>
          <p:txBody>
            <a:bodyPr wrap="square" rtlCol="0">
              <a:spAutoFit/>
            </a:bodyPr>
            <a:lstStyle/>
            <a:p>
              <a:pPr algn="ctr"/>
              <a:r>
                <a:rPr lang="en-US" sz="2000" dirty="0" err="1"/>
                <a:t>www.edmodo.com</a:t>
              </a:r>
              <a:endParaRPr lang="en-US" sz="2000" dirty="0"/>
            </a:p>
          </p:txBody>
        </p:sp>
      </p:grpSp>
      <p:sp>
        <p:nvSpPr>
          <p:cNvPr id="14" name="Text Placeholder 2"/>
          <p:cNvSpPr txBox="1">
            <a:spLocks/>
          </p:cNvSpPr>
          <p:nvPr/>
        </p:nvSpPr>
        <p:spPr>
          <a:xfrm>
            <a:off x="4081900" y="1462190"/>
            <a:ext cx="4223692" cy="228382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b="1" dirty="0" smtClean="0"/>
              <a:t>Edmodo Assignment</a:t>
            </a:r>
          </a:p>
          <a:p>
            <a:pPr marL="457200" indent="-457200">
              <a:buAutoNum type="arabicPeriod"/>
            </a:pPr>
            <a:endParaRPr lang="en-US" dirty="0"/>
          </a:p>
          <a:p>
            <a:pPr marL="457200" indent="-457200">
              <a:buAutoNum type="arabicPeriod"/>
            </a:pPr>
            <a:r>
              <a:rPr lang="en-US" dirty="0" smtClean="0"/>
              <a:t>If you brought a </a:t>
            </a:r>
            <a:r>
              <a:rPr lang="en-US" b="1" u="sng" dirty="0" smtClean="0"/>
              <a:t>video</a:t>
            </a:r>
            <a:r>
              <a:rPr lang="en-US" dirty="0" smtClean="0"/>
              <a:t> of you presenting ELL info to your staff/peers, get a </a:t>
            </a:r>
            <a:r>
              <a:rPr lang="en-US" b="1" u="sng" dirty="0" smtClean="0"/>
              <a:t>colored index card</a:t>
            </a:r>
            <a:r>
              <a:rPr lang="en-US" dirty="0" smtClean="0"/>
              <a:t>.</a:t>
            </a:r>
            <a:endParaRPr lang="en-US" dirty="0"/>
          </a:p>
          <a:p>
            <a:pPr marL="457200" indent="-457200">
              <a:buAutoNum type="arabicPeriod"/>
            </a:pPr>
            <a:endParaRPr lang="en-US" dirty="0"/>
          </a:p>
          <a:p>
            <a:pPr marL="457200" indent="-457200">
              <a:buAutoNum type="arabicPeriod"/>
            </a:pPr>
            <a:r>
              <a:rPr lang="en-US" dirty="0" smtClean="0"/>
              <a:t>Let’s mingle!</a:t>
            </a:r>
            <a:endParaRPr lang="en-US" dirty="0"/>
          </a:p>
        </p:txBody>
      </p:sp>
    </p:spTree>
    <p:extLst>
      <p:ext uri="{BB962C8B-B14F-4D97-AF65-F5344CB8AC3E}">
        <p14:creationId xmlns:p14="http://schemas.microsoft.com/office/powerpoint/2010/main" val="1636123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63853" cy="1600200"/>
          </a:xfrm>
        </p:spPr>
        <p:txBody>
          <a:bodyPr>
            <a:normAutofit fontScale="90000"/>
          </a:bodyPr>
          <a:lstStyle/>
          <a:p>
            <a:r>
              <a:rPr lang="en-US" dirty="0"/>
              <a:t>Randomization Techniques</a:t>
            </a:r>
          </a:p>
        </p:txBody>
      </p:sp>
      <p:sp>
        <p:nvSpPr>
          <p:cNvPr id="4" name="Content Placeholder 3"/>
          <p:cNvSpPr>
            <a:spLocks noGrp="1"/>
          </p:cNvSpPr>
          <p:nvPr>
            <p:ph sz="half" idx="1"/>
          </p:nvPr>
        </p:nvSpPr>
        <p:spPr>
          <a:xfrm>
            <a:off x="761999" y="948156"/>
            <a:ext cx="3618869" cy="3416301"/>
          </a:xfrm>
        </p:spPr>
        <p:txBody>
          <a:bodyPr>
            <a:normAutofit/>
          </a:bodyPr>
          <a:lstStyle/>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Lucky sticks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Beach ball</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Index cards </a:t>
            </a:r>
          </a:p>
          <a:p>
            <a:pPr marL="365760" indent="-283464">
              <a:spcBef>
                <a:spcPts val="580"/>
              </a:spcBef>
              <a:buClr>
                <a:schemeClr val="accent3">
                  <a:lumMod val="75000"/>
                </a:schemeClr>
              </a:buClr>
              <a:buNone/>
              <a:defRPr/>
            </a:pPr>
            <a:r>
              <a:rPr lang="en-US" sz="2400" dirty="0">
                <a:solidFill>
                  <a:schemeClr val="tx2">
                    <a:lumMod val="75000"/>
                  </a:schemeClr>
                </a:solidFill>
              </a:rPr>
              <a:t>	with student names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Class list/roster</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Color/numbers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Birthdays</a:t>
            </a:r>
            <a:endParaRPr lang="en-US" sz="2400" dirty="0"/>
          </a:p>
        </p:txBody>
      </p:sp>
      <p:sp>
        <p:nvSpPr>
          <p:cNvPr id="5" name="Content Placeholder 4"/>
          <p:cNvSpPr>
            <a:spLocks noGrp="1"/>
          </p:cNvSpPr>
          <p:nvPr>
            <p:ph sz="half" idx="2"/>
          </p:nvPr>
        </p:nvSpPr>
        <p:spPr>
          <a:xfrm>
            <a:off x="4380868" y="1155700"/>
            <a:ext cx="4109867" cy="3416300"/>
          </a:xfrm>
        </p:spPr>
        <p:txBody>
          <a:bodyPr>
            <a:noAutofit/>
          </a:bodyPr>
          <a:lstStyle/>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Physical characteristics:                             longest hair, eye color…</a:t>
            </a:r>
          </a:p>
          <a:p>
            <a:pPr marL="365760" indent="-283464">
              <a:spcBef>
                <a:spcPts val="580"/>
              </a:spcBef>
              <a:buClr>
                <a:schemeClr val="accent3">
                  <a:lumMod val="75000"/>
                </a:schemeClr>
              </a:buClr>
              <a:buFont typeface="Wingdings" pitchFamily="2" charset="2"/>
              <a:buChar char="§"/>
              <a:defRPr/>
            </a:pPr>
            <a:r>
              <a:rPr lang="en-US" sz="2400" dirty="0" err="1">
                <a:solidFill>
                  <a:schemeClr val="tx2">
                    <a:lumMod val="75000"/>
                  </a:schemeClr>
                </a:solidFill>
              </a:rPr>
              <a:t>Jenga</a:t>
            </a:r>
            <a:endParaRPr lang="en-US" sz="2400" dirty="0">
              <a:solidFill>
                <a:schemeClr val="tx2">
                  <a:lumMod val="75000"/>
                </a:schemeClr>
              </a:solidFill>
            </a:endParaRP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Pick up sticks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Career cards</a:t>
            </a:r>
          </a:p>
          <a:p>
            <a:pPr marL="365760" indent="-283464">
              <a:spcBef>
                <a:spcPts val="580"/>
              </a:spcBef>
              <a:buClr>
                <a:schemeClr val="accent3">
                  <a:lumMod val="75000"/>
                </a:schemeClr>
              </a:buClr>
              <a:buFont typeface="Wingdings" pitchFamily="2" charset="2"/>
              <a:buChar char="§"/>
              <a:defRPr/>
            </a:pPr>
            <a:r>
              <a:rPr lang="en-US" sz="2400" dirty="0">
                <a:solidFill>
                  <a:srgbClr val="000000"/>
                </a:solidFill>
              </a:rPr>
              <a:t>Apps</a:t>
            </a:r>
          </a:p>
          <a:p>
            <a:pPr marL="365760" indent="-283464">
              <a:spcBef>
                <a:spcPts val="580"/>
              </a:spcBef>
              <a:buClr>
                <a:schemeClr val="accent3">
                  <a:lumMod val="75000"/>
                </a:schemeClr>
              </a:buClr>
              <a:buFont typeface="Wingdings" pitchFamily="2" charset="2"/>
              <a:buChar char="§"/>
              <a:defRPr/>
            </a:pPr>
            <a:r>
              <a:rPr lang="en-US" sz="2400" dirty="0">
                <a:solidFill>
                  <a:schemeClr val="tx2">
                    <a:lumMod val="75000"/>
                  </a:schemeClr>
                </a:solidFill>
              </a:rPr>
              <a:t>Popcorn</a:t>
            </a:r>
          </a:p>
          <a:p>
            <a:endParaRPr lang="en-US" sz="2400" dirty="0"/>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7074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TextBox 5"/>
          <p:cNvSpPr txBox="1"/>
          <p:nvPr/>
        </p:nvSpPr>
        <p:spPr>
          <a:xfrm>
            <a:off x="3282592" y="3185725"/>
            <a:ext cx="2858924" cy="369332"/>
          </a:xfrm>
          <a:prstGeom prst="rect">
            <a:avLst/>
          </a:prstGeom>
          <a:noFill/>
        </p:spPr>
        <p:txBody>
          <a:bodyPr wrap="none" rtlCol="0">
            <a:spAutoFit/>
          </a:bodyPr>
          <a:lstStyle/>
          <a:p>
            <a:pPr algn="ctr"/>
            <a:r>
              <a:rPr lang="en-US" b="1" dirty="0"/>
              <a:t>Randomization </a:t>
            </a:r>
            <a:r>
              <a:rPr lang="en-US" b="1" dirty="0" smtClean="0"/>
              <a:t>Techniques</a:t>
            </a:r>
            <a:endParaRPr lang="en-US" b="1" dirty="0"/>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328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response signals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86830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83954" y="815848"/>
            <a:ext cx="7403199" cy="1150352"/>
          </a:xfrm>
        </p:spPr>
        <p:txBody>
          <a:bodyPr>
            <a:normAutofit/>
          </a:bodyPr>
          <a:lstStyle/>
          <a:p>
            <a:pPr marL="0" indent="0" algn="ctr">
              <a:buNone/>
            </a:pPr>
            <a:r>
              <a:rPr lang="en-US" sz="3200" dirty="0"/>
              <a:t>Why is it important to check for understanding along the way?</a:t>
            </a:r>
          </a:p>
        </p:txBody>
      </p:sp>
      <p:pic>
        <p:nvPicPr>
          <p:cNvPr id="5" name="Picture 4"/>
          <p:cNvPicPr>
            <a:picLocks noChangeAspect="1"/>
          </p:cNvPicPr>
          <p:nvPr/>
        </p:nvPicPr>
        <p:blipFill>
          <a:blip r:embed="rId2"/>
          <a:stretch>
            <a:fillRect/>
          </a:stretch>
        </p:blipFill>
        <p:spPr>
          <a:xfrm>
            <a:off x="4794653" y="2512635"/>
            <a:ext cx="3492500"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a:stretch>
            <a:fillRect/>
          </a:stretch>
        </p:blipFill>
        <p:spPr>
          <a:xfrm>
            <a:off x="883955" y="2512635"/>
            <a:ext cx="3492500"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02499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41573979"/>
              </p:ext>
            </p:extLst>
          </p:nvPr>
        </p:nvGraphicFramePr>
        <p:xfrm>
          <a:off x="1376016" y="436849"/>
          <a:ext cx="6548499" cy="2902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386762717"/>
              </p:ext>
            </p:extLst>
          </p:nvPr>
        </p:nvGraphicFramePr>
        <p:xfrm>
          <a:off x="1376016" y="3332449"/>
          <a:ext cx="6548499" cy="2741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370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Fib!</a:t>
            </a:r>
          </a:p>
        </p:txBody>
      </p:sp>
      <p:sp>
        <p:nvSpPr>
          <p:cNvPr id="3" name="Content Placeholder 2"/>
          <p:cNvSpPr>
            <a:spLocks noGrp="1"/>
          </p:cNvSpPr>
          <p:nvPr>
            <p:ph idx="1"/>
          </p:nvPr>
        </p:nvSpPr>
        <p:spPr>
          <a:xfrm>
            <a:off x="854185" y="1155700"/>
            <a:ext cx="7435574" cy="3416300"/>
          </a:xfrm>
        </p:spPr>
        <p:txBody>
          <a:bodyPr>
            <a:noAutofit/>
          </a:bodyPr>
          <a:lstStyle/>
          <a:p>
            <a:r>
              <a:rPr lang="en-US" sz="2400" dirty="0"/>
              <a:t>Students may work in pairs or small groups.</a:t>
            </a:r>
          </a:p>
          <a:p>
            <a:r>
              <a:rPr lang="en-US" sz="2400" dirty="0"/>
              <a:t>Students have three post-its/index cards with the numbers “1, 2, 3” in each card.</a:t>
            </a:r>
          </a:p>
          <a:p>
            <a:r>
              <a:rPr lang="en-US" sz="2400" dirty="0"/>
              <a:t>Teacher writes 3 statements on the board (one false, two true) and students decide which one is the fib.</a:t>
            </a:r>
          </a:p>
          <a:p>
            <a:r>
              <a:rPr lang="en-US" sz="2400" dirty="0"/>
              <a:t>On signal from teacher, students show the number of the statement they believe is the fib.</a:t>
            </a:r>
          </a:p>
          <a:p>
            <a:endParaRPr lang="en-US" sz="2400" dirty="0"/>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33268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295400"/>
            <a:ext cx="2536773" cy="1600200"/>
          </a:xfrm>
        </p:spPr>
        <p:txBody>
          <a:bodyPr>
            <a:normAutofit/>
          </a:bodyPr>
          <a:lstStyle/>
          <a:p>
            <a:r>
              <a:rPr lang="en-US" sz="4400" dirty="0"/>
              <a:t>Let’s Play!</a:t>
            </a:r>
          </a:p>
        </p:txBody>
      </p:sp>
      <p:sp>
        <p:nvSpPr>
          <p:cNvPr id="3" name="Content Placeholder 2"/>
          <p:cNvSpPr>
            <a:spLocks noGrp="1"/>
          </p:cNvSpPr>
          <p:nvPr>
            <p:ph idx="1"/>
          </p:nvPr>
        </p:nvSpPr>
        <p:spPr>
          <a:xfrm>
            <a:off x="3710866" y="1295400"/>
            <a:ext cx="4594934" cy="4114799"/>
          </a:xfrm>
        </p:spPr>
        <p:txBody>
          <a:bodyPr/>
          <a:lstStyle/>
          <a:p>
            <a:pPr marL="457200" indent="-457200">
              <a:buAutoNum type="arabicPeriod"/>
            </a:pPr>
            <a:r>
              <a:rPr lang="en-US" sz="2400" dirty="0"/>
              <a:t>Evaporation is part of the water cycle</a:t>
            </a:r>
          </a:p>
          <a:p>
            <a:pPr marL="457200" indent="-457200">
              <a:buAutoNum type="arabicPeriod"/>
            </a:pPr>
            <a:r>
              <a:rPr lang="en-US" sz="2400" dirty="0"/>
              <a:t>Refraction is part of the water cycle</a:t>
            </a:r>
          </a:p>
          <a:p>
            <a:pPr marL="457200" indent="-457200">
              <a:buAutoNum type="arabicPeriod"/>
            </a:pPr>
            <a:r>
              <a:rPr lang="en-US" sz="2400" dirty="0"/>
              <a:t>Condensation is part of the water cycle</a:t>
            </a:r>
          </a:p>
          <a:p>
            <a:pPr marL="685800" lvl="3" indent="0">
              <a:buNone/>
            </a:pPr>
            <a:endParaRPr lang="en-US" sz="2200" dirty="0"/>
          </a:p>
          <a:p>
            <a:pPr marL="685800" lvl="3" indent="0">
              <a:buNone/>
            </a:pPr>
            <a:r>
              <a:rPr lang="en-US" sz="2400" b="1" i="1" dirty="0"/>
              <a:t>I believe number… is a fib because…</a:t>
            </a:r>
          </a:p>
          <a:p>
            <a:endParaRPr lang="en-US" dirty="0"/>
          </a:p>
        </p:txBody>
      </p:sp>
      <p:sp>
        <p:nvSpPr>
          <p:cNvPr id="4" name="Text Placeholder 3"/>
          <p:cNvSpPr>
            <a:spLocks noGrp="1"/>
          </p:cNvSpPr>
          <p:nvPr>
            <p:ph type="body" sz="half" idx="2"/>
          </p:nvPr>
        </p:nvSpPr>
        <p:spPr>
          <a:xfrm>
            <a:off x="866219" y="457200"/>
            <a:ext cx="2569439" cy="5546558"/>
          </a:xfrm>
        </p:spPr>
        <p:txBody>
          <a:bodyPr>
            <a:normAutofit/>
          </a:bodyPr>
          <a:lstStyle/>
          <a:p>
            <a:r>
              <a:rPr lang="en-US" sz="2000" dirty="0"/>
              <a:t>Find the Fib</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06865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7683" y="1124952"/>
            <a:ext cx="4567909" cy="4572000"/>
          </a:xfrm>
        </p:spPr>
        <p:txBody>
          <a:bodyPr>
            <a:noAutofit/>
          </a:bodyPr>
          <a:lstStyle/>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Cognitive and academic development in native language has an important and positive effect on second language acquisition.</a:t>
            </a:r>
          </a:p>
          <a:p>
            <a:pPr marL="596646" indent="-514350">
              <a:spcBef>
                <a:spcPts val="580"/>
              </a:spcBef>
              <a:buClr>
                <a:schemeClr val="accent5">
                  <a:lumMod val="75000"/>
                </a:schemeClr>
              </a:buClr>
              <a:buFont typeface="+mj-lt"/>
              <a:buAutoNum type="arabicPeriod"/>
              <a:defRPr/>
            </a:pPr>
            <a:endParaRPr lang="en-US" sz="1050" dirty="0">
              <a:solidFill>
                <a:schemeClr val="tx1">
                  <a:lumMod val="85000"/>
                  <a:lumOff val="15000"/>
                </a:schemeClr>
              </a:solidFill>
            </a:endParaRPr>
          </a:p>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Once students can speak English, they are ready to undertake the academic tasks of the mainstream classroom.</a:t>
            </a:r>
          </a:p>
          <a:p>
            <a:pPr marL="596646" indent="-514350">
              <a:spcBef>
                <a:spcPts val="580"/>
              </a:spcBef>
              <a:buClr>
                <a:schemeClr val="accent5">
                  <a:lumMod val="75000"/>
                </a:schemeClr>
              </a:buClr>
              <a:buFont typeface="+mj-lt"/>
              <a:buAutoNum type="arabicPeriod"/>
              <a:defRPr/>
            </a:pPr>
            <a:endParaRPr lang="en-US" sz="1050" dirty="0">
              <a:solidFill>
                <a:schemeClr val="tx1">
                  <a:lumMod val="85000"/>
                  <a:lumOff val="15000"/>
                </a:schemeClr>
              </a:solidFill>
            </a:endParaRPr>
          </a:p>
          <a:p>
            <a:pPr marL="596646" indent="-514350">
              <a:spcBef>
                <a:spcPts val="580"/>
              </a:spcBef>
              <a:buClr>
                <a:schemeClr val="accent5">
                  <a:lumMod val="75000"/>
                </a:schemeClr>
              </a:buClr>
              <a:buFont typeface="+mj-lt"/>
              <a:buAutoNum type="arabicPeriod"/>
              <a:defRPr/>
            </a:pPr>
            <a:r>
              <a:rPr lang="en-US" sz="2100" dirty="0">
                <a:solidFill>
                  <a:schemeClr val="tx1">
                    <a:lumMod val="85000"/>
                    <a:lumOff val="15000"/>
                  </a:schemeClr>
                </a:solidFill>
              </a:rPr>
              <a:t>According to research, students in ESL-only programs, with no schooling in their native language, take 7-10 years to reach grade level norms.</a:t>
            </a:r>
          </a:p>
          <a:p>
            <a:pPr marL="0" indent="0"/>
            <a:endParaRPr lang="en-US" sz="2000" dirty="0">
              <a:solidFill>
                <a:schemeClr val="tx1">
                  <a:lumMod val="85000"/>
                  <a:lumOff val="15000"/>
                </a:schemeClr>
              </a:solidFill>
            </a:endParaRPr>
          </a:p>
        </p:txBody>
      </p:sp>
      <p:sp>
        <p:nvSpPr>
          <p:cNvPr id="7" name="Title 1"/>
          <p:cNvSpPr txBox="1">
            <a:spLocks/>
          </p:cNvSpPr>
          <p:nvPr/>
        </p:nvSpPr>
        <p:spPr>
          <a:xfrm>
            <a:off x="866219" y="1295400"/>
            <a:ext cx="2536773"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a:t>Let’s Play!</a:t>
            </a:r>
            <a:endParaRPr lang="en-US" sz="4400" dirty="0"/>
          </a:p>
        </p:txBody>
      </p:sp>
      <p:sp>
        <p:nvSpPr>
          <p:cNvPr id="8" name="Text Placeholder 3"/>
          <p:cNvSpPr>
            <a:spLocks noGrp="1"/>
          </p:cNvSpPr>
          <p:nvPr>
            <p:ph type="body" sz="half" idx="2"/>
          </p:nvPr>
        </p:nvSpPr>
        <p:spPr>
          <a:xfrm>
            <a:off x="866219" y="457200"/>
            <a:ext cx="2569439" cy="5546558"/>
          </a:xfrm>
        </p:spPr>
        <p:txBody>
          <a:bodyPr>
            <a:normAutofit/>
          </a:bodyPr>
          <a:lstStyle/>
          <a:p>
            <a:r>
              <a:rPr lang="en-US" sz="2000" dirty="0"/>
              <a:t>Find the Fib</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5324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4413" y="956511"/>
            <a:ext cx="4541179" cy="4572000"/>
          </a:xfrm>
        </p:spPr>
        <p:txBody>
          <a:bodyPr>
            <a:noAutofit/>
          </a:bodyPr>
          <a:lstStyle/>
          <a:p>
            <a:pPr marL="0" indent="0">
              <a:spcBef>
                <a:spcPts val="575"/>
              </a:spcBef>
              <a:buNone/>
            </a:pPr>
            <a:r>
              <a:rPr lang="en-US" sz="2200" dirty="0"/>
              <a:t>Rhea is a moon of Saturn. Which of these facts about Rhea best indicates that it does not have a water cycle in which water changes state?</a:t>
            </a:r>
          </a:p>
          <a:p>
            <a:pPr marL="0" indent="0">
              <a:spcBef>
                <a:spcPts val="575"/>
              </a:spcBef>
              <a:buNone/>
            </a:pPr>
            <a:endParaRPr lang="en-US" sz="2200" dirty="0"/>
          </a:p>
          <a:p>
            <a:pPr marL="0" indent="0">
              <a:spcBef>
                <a:spcPts val="575"/>
              </a:spcBef>
              <a:buNone/>
            </a:pPr>
            <a:r>
              <a:rPr lang="en-US" sz="2200" dirty="0"/>
              <a:t>A	Its radius is 765 km.</a:t>
            </a:r>
          </a:p>
          <a:p>
            <a:pPr marL="0" indent="0">
              <a:spcBef>
                <a:spcPts val="575"/>
              </a:spcBef>
              <a:buNone/>
            </a:pPr>
            <a:r>
              <a:rPr lang="en-US" sz="2200" dirty="0"/>
              <a:t>B  	Its density is about 1.3 kg/m3.</a:t>
            </a:r>
          </a:p>
          <a:p>
            <a:pPr marL="0" indent="0">
              <a:spcBef>
                <a:spcPts val="575"/>
              </a:spcBef>
              <a:buNone/>
            </a:pPr>
            <a:r>
              <a:rPr lang="en-US" sz="2200" dirty="0"/>
              <a:t>C  	Its period of rotation is about 	4.5 Earth days.</a:t>
            </a:r>
          </a:p>
          <a:p>
            <a:pPr marL="0" indent="0">
              <a:spcBef>
                <a:spcPts val="575"/>
              </a:spcBef>
              <a:buNone/>
            </a:pPr>
            <a:r>
              <a:rPr lang="en-US" sz="2200" dirty="0"/>
              <a:t>D  	Its temperature is between 	−174°C and −220°C.</a:t>
            </a:r>
          </a:p>
          <a:p>
            <a:pPr marL="0" indent="0"/>
            <a:endParaRPr lang="en-US" sz="2200" dirty="0"/>
          </a:p>
        </p:txBody>
      </p:sp>
      <p:sp>
        <p:nvSpPr>
          <p:cNvPr id="7" name="Title 1"/>
          <p:cNvSpPr>
            <a:spLocks noGrp="1"/>
          </p:cNvSpPr>
          <p:nvPr>
            <p:ph type="title"/>
          </p:nvPr>
        </p:nvSpPr>
        <p:spPr>
          <a:xfrm>
            <a:off x="866219" y="1295400"/>
            <a:ext cx="2536773" cy="1600200"/>
          </a:xfrm>
        </p:spPr>
        <p:txBody>
          <a:bodyPr>
            <a:normAutofit/>
          </a:bodyPr>
          <a:lstStyle/>
          <a:p>
            <a:r>
              <a:rPr lang="en-US" sz="4400" dirty="0"/>
              <a:t>Let’s Play!</a:t>
            </a:r>
          </a:p>
        </p:txBody>
      </p:sp>
      <p:sp>
        <p:nvSpPr>
          <p:cNvPr id="8" name="Text Placeholder 3"/>
          <p:cNvSpPr>
            <a:spLocks noGrp="1"/>
          </p:cNvSpPr>
          <p:nvPr>
            <p:ph type="body" sz="half" idx="2"/>
          </p:nvPr>
        </p:nvSpPr>
        <p:spPr>
          <a:xfrm>
            <a:off x="866219" y="457200"/>
            <a:ext cx="2569439" cy="5546558"/>
          </a:xfrm>
        </p:spPr>
        <p:txBody>
          <a:bodyPr>
            <a:normAutofit/>
          </a:bodyPr>
          <a:lstStyle/>
          <a:p>
            <a:r>
              <a:rPr lang="en-US" sz="2000" dirty="0"/>
              <a:t>Find the </a:t>
            </a:r>
            <a:r>
              <a:rPr lang="en-US" sz="2000" b="1" dirty="0"/>
              <a:t>Correct Answer</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5681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TextBox 5"/>
          <p:cNvSpPr txBox="1"/>
          <p:nvPr/>
        </p:nvSpPr>
        <p:spPr>
          <a:xfrm>
            <a:off x="3282594" y="3157589"/>
            <a:ext cx="2858924" cy="369332"/>
          </a:xfrm>
          <a:prstGeom prst="rect">
            <a:avLst/>
          </a:prstGeom>
          <a:noFill/>
        </p:spPr>
        <p:txBody>
          <a:bodyPr wrap="none" rtlCol="0">
            <a:spAutoFit/>
          </a:bodyPr>
          <a:lstStyle/>
          <a:p>
            <a:pPr algn="ctr"/>
            <a:r>
              <a:rPr lang="en-US" b="1" dirty="0"/>
              <a:t>Randomization </a:t>
            </a:r>
            <a:r>
              <a:rPr lang="en-US" b="1" dirty="0" smtClean="0"/>
              <a:t>Techniques</a:t>
            </a:r>
            <a:endParaRPr lang="en-US" b="1" dirty="0"/>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3495311" y="3503969"/>
            <a:ext cx="2433488" cy="369332"/>
          </a:xfrm>
          <a:prstGeom prst="rect">
            <a:avLst/>
          </a:prstGeom>
          <a:noFill/>
        </p:spPr>
        <p:txBody>
          <a:bodyPr wrap="none" rtlCol="0">
            <a:spAutoFit/>
          </a:bodyPr>
          <a:lstStyle/>
          <a:p>
            <a:pPr algn="ctr"/>
            <a:r>
              <a:rPr lang="en-US" b="1" dirty="0" smtClean="0"/>
              <a:t>Total </a:t>
            </a:r>
            <a:r>
              <a:rPr lang="en-US" b="1" dirty="0"/>
              <a:t>Response Signals</a:t>
            </a:r>
          </a:p>
        </p:txBody>
      </p:sp>
    </p:spTree>
    <p:extLst>
      <p:ext uri="{BB962C8B-B14F-4D97-AF65-F5344CB8AC3E}">
        <p14:creationId xmlns:p14="http://schemas.microsoft.com/office/powerpoint/2010/main" val="183038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Edmodo Code: 4ya7st</a:t>
            </a:r>
          </a:p>
        </p:txBody>
      </p:sp>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grpSp>
        <p:nvGrpSpPr>
          <p:cNvPr id="8" name="Group 7"/>
          <p:cNvGrpSpPr/>
          <p:nvPr/>
        </p:nvGrpSpPr>
        <p:grpSpPr>
          <a:xfrm>
            <a:off x="1082514" y="1502743"/>
            <a:ext cx="2539903" cy="3069257"/>
            <a:chOff x="3277298" y="1351794"/>
            <a:chExt cx="2539903" cy="3069257"/>
          </a:xfrm>
        </p:grpSpPr>
        <p:grpSp>
          <p:nvGrpSpPr>
            <p:cNvPr id="6" name="Group 5"/>
            <p:cNvGrpSpPr/>
            <p:nvPr/>
          </p:nvGrpSpPr>
          <p:grpSpPr>
            <a:xfrm>
              <a:off x="3277298" y="1351794"/>
              <a:ext cx="2539903" cy="2560165"/>
              <a:chOff x="3277298" y="1556619"/>
              <a:chExt cx="2539903" cy="2560165"/>
            </a:xfrm>
          </p:grpSpPr>
          <p:sp>
            <p:nvSpPr>
              <p:cNvPr id="5" name="Rectangle 4"/>
              <p:cNvSpPr/>
              <p:nvPr/>
            </p:nvSpPr>
            <p:spPr>
              <a:xfrm>
                <a:off x="3277298" y="1556619"/>
                <a:ext cx="2430662" cy="2560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dmodo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688" y="1679271"/>
                <a:ext cx="2437513" cy="2437513"/>
              </a:xfrm>
              <a:prstGeom prst="rect">
                <a:avLst/>
              </a:prstGeom>
            </p:spPr>
          </p:pic>
        </p:grpSp>
        <p:sp>
          <p:nvSpPr>
            <p:cNvPr id="7" name="TextBox 6"/>
            <p:cNvSpPr txBox="1"/>
            <p:nvPr/>
          </p:nvSpPr>
          <p:spPr>
            <a:xfrm>
              <a:off x="3277298" y="4020941"/>
              <a:ext cx="2430661" cy="400110"/>
            </a:xfrm>
            <a:prstGeom prst="rect">
              <a:avLst/>
            </a:prstGeom>
            <a:noFill/>
          </p:spPr>
          <p:txBody>
            <a:bodyPr wrap="square" rtlCol="0">
              <a:spAutoFit/>
            </a:bodyPr>
            <a:lstStyle/>
            <a:p>
              <a:pPr algn="ctr"/>
              <a:r>
                <a:rPr lang="en-US" sz="2000" dirty="0" err="1"/>
                <a:t>www.edmodo.com</a:t>
              </a:r>
              <a:endParaRPr lang="en-US" sz="2000" dirty="0"/>
            </a:p>
          </p:txBody>
        </p:sp>
      </p:grpSp>
      <p:sp>
        <p:nvSpPr>
          <p:cNvPr id="14" name="Text Placeholder 2"/>
          <p:cNvSpPr txBox="1">
            <a:spLocks/>
          </p:cNvSpPr>
          <p:nvPr/>
        </p:nvSpPr>
        <p:spPr>
          <a:xfrm>
            <a:off x="4081900" y="1462190"/>
            <a:ext cx="4223692" cy="228382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b="1" dirty="0"/>
              <a:t>Edmodo Assignment</a:t>
            </a:r>
          </a:p>
          <a:p>
            <a:pPr marL="457200" indent="-457200">
              <a:buAutoNum type="arabicPeriod"/>
            </a:pPr>
            <a:endParaRPr lang="en-US" dirty="0"/>
          </a:p>
          <a:p>
            <a:pPr marL="457200" indent="-457200">
              <a:buAutoNum type="arabicPeriod"/>
            </a:pPr>
            <a:r>
              <a:rPr lang="en-US" dirty="0"/>
              <a:t>Write </a:t>
            </a:r>
            <a:r>
              <a:rPr lang="en-US" dirty="0" smtClean="0"/>
              <a:t>the </a:t>
            </a:r>
            <a:r>
              <a:rPr lang="en-US" dirty="0"/>
              <a:t>most important idea that you </a:t>
            </a:r>
            <a:r>
              <a:rPr lang="en-US" dirty="0" smtClean="0"/>
              <a:t>read on </a:t>
            </a:r>
            <a:r>
              <a:rPr lang="en-US" b="1" u="sng" dirty="0" smtClean="0"/>
              <a:t>Chapter </a:t>
            </a:r>
            <a:r>
              <a:rPr lang="en-US" b="1" u="sng" dirty="0"/>
              <a:t>5</a:t>
            </a:r>
            <a:r>
              <a:rPr lang="en-US" b="1" dirty="0"/>
              <a:t> </a:t>
            </a:r>
            <a:r>
              <a:rPr lang="en-US" dirty="0"/>
              <a:t>and explain how you </a:t>
            </a:r>
            <a:r>
              <a:rPr lang="en-US" dirty="0" smtClean="0"/>
              <a:t>can </a:t>
            </a:r>
            <a:r>
              <a:rPr lang="en-US" dirty="0"/>
              <a:t>implement this idea in your campus/district.</a:t>
            </a:r>
          </a:p>
          <a:p>
            <a:pPr marL="457200" indent="-457200">
              <a:buAutoNum type="arabicPeriod"/>
            </a:pPr>
            <a:endParaRPr lang="en-US" sz="1100" dirty="0"/>
          </a:p>
          <a:p>
            <a:pPr marL="457200" indent="-457200">
              <a:buAutoNum type="arabicPeriod"/>
            </a:pPr>
            <a:r>
              <a:rPr lang="en-US" dirty="0"/>
              <a:t>Respond to someone else’s comment</a:t>
            </a:r>
          </a:p>
        </p:txBody>
      </p:sp>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2761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academic vocabulary</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94028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08173" y="1616242"/>
            <a:ext cx="5486400" cy="42672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400" dirty="0"/>
              <a:t>1. When you can complete this sentence in your mind, please stand up.</a:t>
            </a:r>
          </a:p>
          <a:p>
            <a:pPr marL="0" indent="0">
              <a:buFont typeface="Wingdings 3" charset="2"/>
              <a:buNone/>
            </a:pPr>
            <a:r>
              <a:rPr lang="en-US" sz="2400" b="1" i="1" dirty="0">
                <a:solidFill>
                  <a:srgbClr val="C00000"/>
                </a:solidFill>
              </a:rPr>
              <a:t>Academic vocabulary development is important for ALL students, but especially for </a:t>
            </a:r>
            <a:r>
              <a:rPr lang="en-US" sz="2400" b="1" i="1" dirty="0" smtClean="0">
                <a:solidFill>
                  <a:srgbClr val="C00000"/>
                </a:solidFill>
              </a:rPr>
              <a:t>ELs</a:t>
            </a:r>
            <a:r>
              <a:rPr lang="en-US" sz="2400" b="1" i="1" dirty="0">
                <a:solidFill>
                  <a:srgbClr val="C00000"/>
                </a:solidFill>
              </a:rPr>
              <a:t>, because…</a:t>
            </a:r>
            <a:endParaRPr lang="en-US" sz="2400" b="1" dirty="0">
              <a:solidFill>
                <a:srgbClr val="C00000"/>
              </a:solidFill>
            </a:endParaRPr>
          </a:p>
          <a:p>
            <a:pPr marL="0" indent="0">
              <a:buFont typeface="Wingdings 3" charset="2"/>
              <a:buNone/>
            </a:pPr>
            <a:r>
              <a:rPr lang="en-US" sz="2400" dirty="0"/>
              <a:t>2. Find your 9 o’clock appointment and share your responses.</a:t>
            </a:r>
          </a:p>
        </p:txBody>
      </p:sp>
      <p:pic>
        <p:nvPicPr>
          <p:cNvPr id="3" name="Picture 2" descr="C:\Documents and Settings\kchapa\Local Settings\Temporary Internet Files\Content.IE5\9JKJ0QWJ\MC900434389[1].wmf"/>
          <p:cNvPicPr>
            <a:picLocks noChangeAspect="1" noChangeArrowheads="1"/>
          </p:cNvPicPr>
          <p:nvPr/>
        </p:nvPicPr>
        <p:blipFill rotWithShape="1">
          <a:blip r:embed="rId2">
            <a:extLst>
              <a:ext uri="{28A0092B-C50C-407E-A947-70E740481C1C}">
                <a14:useLocalDpi xmlns:a14="http://schemas.microsoft.com/office/drawing/2010/main" val="0"/>
              </a:ext>
            </a:extLst>
          </a:blip>
          <a:srcRect l="31528"/>
          <a:stretch/>
        </p:blipFill>
        <p:spPr bwMode="auto">
          <a:xfrm>
            <a:off x="0" y="549442"/>
            <a:ext cx="2316882"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3509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915653" y="1920708"/>
            <a:ext cx="5562600" cy="432435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2" charset="0"/>
              <a:buNone/>
            </a:pPr>
            <a:r>
              <a:rPr lang="en-US" sz="2400" dirty="0">
                <a:solidFill>
                  <a:schemeClr val="tx1">
                    <a:lumMod val="85000"/>
                    <a:lumOff val="15000"/>
                  </a:schemeClr>
                </a:solidFill>
                <a:latin typeface="Georgia" charset="0"/>
              </a:rPr>
              <a:t>	</a:t>
            </a:r>
          </a:p>
          <a:p>
            <a:pPr>
              <a:buFont typeface="Wingdings 2" charset="0"/>
              <a:buNone/>
            </a:pPr>
            <a:r>
              <a:rPr lang="en-US" sz="2400" dirty="0">
                <a:solidFill>
                  <a:schemeClr val="tx1">
                    <a:lumMod val="85000"/>
                    <a:lumOff val="15000"/>
                  </a:schemeClr>
                </a:solidFill>
                <a:latin typeface="Georgia" charset="0"/>
              </a:rPr>
              <a:t>	Carving is appropriate for most green and blue slopes and even some black slopes. However, if you try to carve through moguls, especially in packed powder or corn snow, you’</a:t>
            </a:r>
            <a:r>
              <a:rPr lang="en-US" altLang="ja-JP" sz="2400" dirty="0">
                <a:solidFill>
                  <a:schemeClr val="tx1">
                    <a:lumMod val="85000"/>
                    <a:lumOff val="15000"/>
                  </a:schemeClr>
                </a:solidFill>
                <a:latin typeface="Georgia" charset="0"/>
              </a:rPr>
              <a:t>re going to face-plant.</a:t>
            </a:r>
          </a:p>
          <a:p>
            <a:endParaRPr lang="en-US" sz="2400" dirty="0">
              <a:solidFill>
                <a:schemeClr val="tx1">
                  <a:lumMod val="85000"/>
                  <a:lumOff val="15000"/>
                </a:schemeClr>
              </a:solidFill>
              <a:latin typeface="Georgia" charset="0"/>
            </a:endParaRPr>
          </a:p>
        </p:txBody>
      </p:sp>
      <p:pic>
        <p:nvPicPr>
          <p:cNvPr id="3" name="Picture 2" descr="C:\Documents and Settings\kchapa\Local Settings\Temporary Internet Files\Content.IE5\9JKJ0QWJ\MC900434411[1].wmf"/>
          <p:cNvPicPr>
            <a:picLocks noChangeAspect="1" noChangeArrowheads="1"/>
          </p:cNvPicPr>
          <p:nvPr/>
        </p:nvPicPr>
        <p:blipFill rotWithShape="1">
          <a:blip r:embed="rId2">
            <a:extLst>
              <a:ext uri="{28A0092B-C50C-407E-A947-70E740481C1C}">
                <a14:useLocalDpi xmlns:a14="http://schemas.microsoft.com/office/drawing/2010/main" val="0"/>
              </a:ext>
            </a:extLst>
          </a:blip>
          <a:srcRect l="36161"/>
          <a:stretch/>
        </p:blipFill>
        <p:spPr bwMode="auto">
          <a:xfrm>
            <a:off x="0" y="1034716"/>
            <a:ext cx="2421466"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4"/>
          <p:cNvSpPr txBox="1">
            <a:spLocks/>
          </p:cNvSpPr>
          <p:nvPr/>
        </p:nvSpPr>
        <p:spPr>
          <a:xfrm>
            <a:off x="3212432" y="1362655"/>
            <a:ext cx="448097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What does this mean?</a:t>
            </a:r>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4793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kchapa\Local Settings\Temporary Internet Files\Content.IE5\9JKJ0QWJ\MC900434411[1].wmf"/>
          <p:cNvPicPr>
            <a:picLocks noChangeAspect="1" noChangeArrowheads="1"/>
          </p:cNvPicPr>
          <p:nvPr/>
        </p:nvPicPr>
        <p:blipFill rotWithShape="1">
          <a:blip r:embed="rId2">
            <a:extLst>
              <a:ext uri="{28A0092B-C50C-407E-A947-70E740481C1C}">
                <a14:useLocalDpi xmlns:a14="http://schemas.microsoft.com/office/drawing/2010/main" val="0"/>
              </a:ext>
            </a:extLst>
          </a:blip>
          <a:srcRect l="36161"/>
          <a:stretch/>
        </p:blipFill>
        <p:spPr bwMode="auto">
          <a:xfrm>
            <a:off x="0" y="1034716"/>
            <a:ext cx="2421466"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 name="Group 12"/>
          <p:cNvGrpSpPr/>
          <p:nvPr/>
        </p:nvGrpSpPr>
        <p:grpSpPr>
          <a:xfrm>
            <a:off x="2915653" y="1362655"/>
            <a:ext cx="5562600" cy="4882403"/>
            <a:chOff x="2915653" y="1362655"/>
            <a:chExt cx="5562600" cy="4882403"/>
          </a:xfrm>
        </p:grpSpPr>
        <p:sp>
          <p:nvSpPr>
            <p:cNvPr id="2" name="Content Placeholder 2"/>
            <p:cNvSpPr txBox="1">
              <a:spLocks/>
            </p:cNvSpPr>
            <p:nvPr/>
          </p:nvSpPr>
          <p:spPr>
            <a:xfrm>
              <a:off x="2915653" y="1920708"/>
              <a:ext cx="5562600" cy="432435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2" charset="0"/>
                <a:buNone/>
              </a:pPr>
              <a:r>
                <a:rPr lang="en-US" sz="2400" dirty="0">
                  <a:solidFill>
                    <a:schemeClr val="tx1">
                      <a:lumMod val="85000"/>
                      <a:lumOff val="15000"/>
                    </a:schemeClr>
                  </a:solidFill>
                  <a:latin typeface="Georgia" charset="0"/>
                </a:rPr>
                <a:t>	</a:t>
              </a:r>
            </a:p>
            <a:p>
              <a:pPr>
                <a:buFont typeface="Wingdings 2" charset="0"/>
                <a:buNone/>
              </a:pPr>
              <a:r>
                <a:rPr lang="en-US" sz="2400" dirty="0">
                  <a:solidFill>
                    <a:schemeClr val="tx1">
                      <a:lumMod val="85000"/>
                      <a:lumOff val="15000"/>
                    </a:schemeClr>
                  </a:solidFill>
                  <a:latin typeface="Georgia" charset="0"/>
                </a:rPr>
                <a:t>	Carving is appropriate for most green and blue slopes and even some black slopes. However, if you try to carve through moguls, especially in packed powder or corn snow, you’</a:t>
              </a:r>
              <a:r>
                <a:rPr lang="en-US" altLang="ja-JP" sz="2400" dirty="0">
                  <a:solidFill>
                    <a:schemeClr val="tx1">
                      <a:lumMod val="85000"/>
                      <a:lumOff val="15000"/>
                    </a:schemeClr>
                  </a:solidFill>
                  <a:latin typeface="Georgia" charset="0"/>
                </a:rPr>
                <a:t>re going to face-plant.</a:t>
              </a:r>
            </a:p>
            <a:p>
              <a:endParaRPr lang="en-US" sz="2400" dirty="0">
                <a:solidFill>
                  <a:schemeClr val="tx1">
                    <a:lumMod val="85000"/>
                    <a:lumOff val="15000"/>
                  </a:schemeClr>
                </a:solidFill>
                <a:latin typeface="Georgia" charset="0"/>
              </a:endParaRPr>
            </a:p>
          </p:txBody>
        </p:sp>
        <p:sp>
          <p:nvSpPr>
            <p:cNvPr id="4" name="Title 4"/>
            <p:cNvSpPr txBox="1">
              <a:spLocks/>
            </p:cNvSpPr>
            <p:nvPr/>
          </p:nvSpPr>
          <p:spPr>
            <a:xfrm>
              <a:off x="3212432" y="1362655"/>
              <a:ext cx="448097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What does this mean?</a:t>
              </a:r>
            </a:p>
          </p:txBody>
        </p:sp>
        <p:sp>
          <p:nvSpPr>
            <p:cNvPr id="5" name="Rectangle 4"/>
            <p:cNvSpPr/>
            <p:nvPr/>
          </p:nvSpPr>
          <p:spPr>
            <a:xfrm>
              <a:off x="3296653" y="2478761"/>
              <a:ext cx="1118936"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50043" y="2831688"/>
              <a:ext cx="93044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94748" y="3205128"/>
              <a:ext cx="93044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96653" y="3594867"/>
              <a:ext cx="798095"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31732" y="3570291"/>
              <a:ext cx="1048752"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96652" y="3998726"/>
              <a:ext cx="2141621"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15262" y="3972266"/>
              <a:ext cx="1391653"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00813" y="4374197"/>
              <a:ext cx="1418724" cy="33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8372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this help?</a:t>
            </a:r>
          </a:p>
        </p:txBody>
      </p:sp>
      <p:pic>
        <p:nvPicPr>
          <p:cNvPr id="3" name="Picture 4" descr="Great carve on a mounta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32" y="1153662"/>
            <a:ext cx="236220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TextBox 5"/>
          <p:cNvSpPr txBox="1">
            <a:spLocks noChangeArrowheads="1"/>
          </p:cNvSpPr>
          <p:nvPr/>
        </p:nvSpPr>
        <p:spPr bwMode="auto">
          <a:xfrm>
            <a:off x="1876926" y="4110037"/>
            <a:ext cx="6059906"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i="1" dirty="0">
                <a:solidFill>
                  <a:srgbClr val="C00000"/>
                </a:solidFill>
                <a:latin typeface="Georgia" charset="0"/>
              </a:rPr>
              <a:t>These men are carving.                 </a:t>
            </a:r>
          </a:p>
        </p:txBody>
      </p:sp>
      <p:pic>
        <p:nvPicPr>
          <p:cNvPr id="5" name="Picture 7" descr="Ski Southeas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3582" y="1153662"/>
            <a:ext cx="487045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1107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about this?</a:t>
            </a:r>
          </a:p>
        </p:txBody>
      </p:sp>
      <p:pic>
        <p:nvPicPr>
          <p:cNvPr id="3" name="Picture 4" descr="skiing down the green slope by joyryu."/>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5628" y="1422090"/>
            <a:ext cx="2644775"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5" descr="Davos skiing slope by Niels display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670638">
            <a:off x="3215991" y="1422090"/>
            <a:ext cx="2614612"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7" descr="http://rds.yahoo.com/_ylt=A9G_bF.ja9BKRmYAIrKjzbkF/SIG=140mhql2v/EXP=1255259427/**http%3A/pictures.exploitz.com/Steep-black-diamond-slope-photo-Mammoth-Lakes--_srcgpx10001x13765x1b6987db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35403" y="1422090"/>
            <a:ext cx="2628900" cy="19716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Box 8"/>
          <p:cNvSpPr txBox="1">
            <a:spLocks noChangeArrowheads="1"/>
          </p:cNvSpPr>
          <p:nvPr/>
        </p:nvSpPr>
        <p:spPr bwMode="auto">
          <a:xfrm>
            <a:off x="647700" y="3865886"/>
            <a:ext cx="2057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Green Slope   </a:t>
            </a:r>
          </a:p>
        </p:txBody>
      </p:sp>
      <p:sp>
        <p:nvSpPr>
          <p:cNvPr id="7" name="TextBox 8"/>
          <p:cNvSpPr txBox="1">
            <a:spLocks noChangeArrowheads="1"/>
          </p:cNvSpPr>
          <p:nvPr/>
        </p:nvSpPr>
        <p:spPr bwMode="auto">
          <a:xfrm>
            <a:off x="3543300" y="3861124"/>
            <a:ext cx="2057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Blue Slope   </a:t>
            </a:r>
          </a:p>
        </p:txBody>
      </p:sp>
      <p:sp>
        <p:nvSpPr>
          <p:cNvPr id="8" name="TextBox 7"/>
          <p:cNvSpPr txBox="1">
            <a:spLocks noChangeArrowheads="1"/>
          </p:cNvSpPr>
          <p:nvPr/>
        </p:nvSpPr>
        <p:spPr bwMode="auto">
          <a:xfrm>
            <a:off x="6515100" y="3865886"/>
            <a:ext cx="2057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Black Slope   </a:t>
            </a:r>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4698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ile:Encore at mt ellen.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881303"/>
            <a:ext cx="3276600" cy="3914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5" descr="Packed Powder by hefmer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5275">
            <a:off x="4343224" y="1121639"/>
            <a:ext cx="3962400"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7"/>
          <p:cNvSpPr txBox="1">
            <a:spLocks noChangeArrowheads="1"/>
          </p:cNvSpPr>
          <p:nvPr/>
        </p:nvSpPr>
        <p:spPr bwMode="auto">
          <a:xfrm>
            <a:off x="-76200" y="5355161"/>
            <a:ext cx="922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r>
              <a:rPr lang="en-US" dirty="0">
                <a:solidFill>
                  <a:srgbClr val="C00000"/>
                </a:solidFill>
                <a:latin typeface="Georgia" charset="0"/>
              </a:rPr>
              <a:t>Moguls                           Packed Powder                             </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4346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ring corn goodness by snob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74559"/>
            <a:ext cx="5101389" cy="36149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5"/>
          <p:cNvSpPr txBox="1">
            <a:spLocks noChangeArrowheads="1"/>
          </p:cNvSpPr>
          <p:nvPr/>
        </p:nvSpPr>
        <p:spPr bwMode="auto">
          <a:xfrm>
            <a:off x="3104148" y="5089358"/>
            <a:ext cx="5029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Corn Snow                        </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25153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ele Wipe-Out by gr8j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526" y="1110918"/>
            <a:ext cx="5045242" cy="33971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5"/>
          <p:cNvSpPr txBox="1">
            <a:spLocks noChangeArrowheads="1"/>
          </p:cNvSpPr>
          <p:nvPr/>
        </p:nvSpPr>
        <p:spPr bwMode="auto">
          <a:xfrm>
            <a:off x="3930316" y="5005137"/>
            <a:ext cx="4299284"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1" eaLnBrk="1" hangingPunct="1"/>
            <a:r>
              <a:rPr lang="en-US" dirty="0">
                <a:solidFill>
                  <a:srgbClr val="C00000"/>
                </a:solidFill>
                <a:latin typeface="Georgia" charset="0"/>
              </a:rPr>
              <a:t>Face-plant                                   </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82440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42606" y="514352"/>
            <a:ext cx="8663068" cy="5828925"/>
            <a:chOff x="441817" y="514352"/>
            <a:chExt cx="8663068" cy="5828925"/>
          </a:xfrm>
        </p:grpSpPr>
        <p:sp>
          <p:nvSpPr>
            <p:cNvPr id="2" name="Content Placeholder 2"/>
            <p:cNvSpPr txBox="1">
              <a:spLocks/>
            </p:cNvSpPr>
            <p:nvPr/>
          </p:nvSpPr>
          <p:spPr>
            <a:xfrm>
              <a:off x="441817" y="1161677"/>
              <a:ext cx="8663068" cy="51816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90000"/>
                </a:lnSpc>
                <a:buFont typeface="Wingdings 2" charset="0"/>
                <a:buNone/>
                <a:defRPr/>
              </a:pPr>
              <a:r>
                <a:rPr lang="en-US" sz="2400" dirty="0"/>
                <a:t>	</a:t>
              </a:r>
            </a:p>
            <a:p>
              <a:pPr>
                <a:lnSpc>
                  <a:spcPct val="90000"/>
                </a:lnSpc>
                <a:buFont typeface="Wingdings 2" charset="0"/>
                <a:buNone/>
                <a:defRPr/>
              </a:pPr>
              <a:r>
                <a:rPr lang="en-US" sz="2400" u="sng" dirty="0">
                  <a:solidFill>
                    <a:srgbClr val="C00000"/>
                  </a:solidFill>
                </a:rPr>
                <a:t>Carving</a:t>
              </a:r>
              <a:r>
                <a:rPr lang="en-US" sz="2400" dirty="0">
                  <a:solidFill>
                    <a:srgbClr val="2B4A5E"/>
                  </a:solidFill>
                </a:rPr>
                <a:t> is </a:t>
              </a:r>
              <a:r>
                <a:rPr lang="en-US" sz="2400" dirty="0">
                  <a:solidFill>
                    <a:srgbClr val="00B050"/>
                  </a:solidFill>
                </a:rPr>
                <a:t>appropriate</a:t>
              </a:r>
              <a:r>
                <a:rPr lang="en-US" sz="2400" dirty="0">
                  <a:solidFill>
                    <a:srgbClr val="2B4A5E"/>
                  </a:solidFill>
                </a:rPr>
                <a:t> for most </a:t>
              </a:r>
              <a:r>
                <a:rPr lang="en-US" sz="2400" u="sng" dirty="0">
                  <a:solidFill>
                    <a:srgbClr val="C00000"/>
                  </a:solidFill>
                </a:rPr>
                <a:t>green</a:t>
              </a:r>
              <a:r>
                <a:rPr lang="en-US" sz="2400" dirty="0">
                  <a:solidFill>
                    <a:srgbClr val="2B4A5E"/>
                  </a:solidFill>
                </a:rPr>
                <a:t> and </a:t>
              </a:r>
              <a:r>
                <a:rPr lang="en-US" sz="2400" u="sng" dirty="0">
                  <a:solidFill>
                    <a:srgbClr val="C00000"/>
                  </a:solidFill>
                </a:rPr>
                <a:t>blue slopes </a:t>
              </a: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r>
                <a:rPr lang="en-US" sz="2400" dirty="0">
                  <a:solidFill>
                    <a:srgbClr val="2B4A5E"/>
                  </a:solidFill>
                </a:rPr>
                <a:t>and even some </a:t>
              </a:r>
              <a:r>
                <a:rPr lang="en-US" sz="2400" u="sng" dirty="0">
                  <a:solidFill>
                    <a:srgbClr val="C00000"/>
                  </a:solidFill>
                </a:rPr>
                <a:t>black slopes</a:t>
              </a:r>
              <a:r>
                <a:rPr lang="en-US" sz="2400" dirty="0">
                  <a:solidFill>
                    <a:srgbClr val="2B4A5E"/>
                  </a:solidFill>
                </a:rPr>
                <a:t>. However, if you try to </a:t>
              </a:r>
              <a:r>
                <a:rPr lang="en-US" sz="2400" u="sng" dirty="0">
                  <a:solidFill>
                    <a:srgbClr val="C00000"/>
                  </a:solidFill>
                </a:rPr>
                <a:t>carve</a:t>
              </a: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r>
                <a:rPr lang="en-US" sz="2300" dirty="0">
                  <a:solidFill>
                    <a:srgbClr val="2B4A5E"/>
                  </a:solidFill>
                </a:rPr>
                <a:t>through </a:t>
              </a:r>
              <a:r>
                <a:rPr lang="en-US" sz="2300" u="sng" dirty="0">
                  <a:solidFill>
                    <a:srgbClr val="C00000"/>
                  </a:solidFill>
                </a:rPr>
                <a:t>moguls</a:t>
              </a:r>
              <a:r>
                <a:rPr lang="en-US" sz="2300" dirty="0">
                  <a:solidFill>
                    <a:srgbClr val="2B4A5E"/>
                  </a:solidFill>
                </a:rPr>
                <a:t>, </a:t>
              </a:r>
              <a:r>
                <a:rPr lang="en-US" sz="2300" dirty="0">
                  <a:solidFill>
                    <a:srgbClr val="00B050"/>
                  </a:solidFill>
                </a:rPr>
                <a:t>especially</a:t>
              </a:r>
              <a:r>
                <a:rPr lang="en-US" sz="2300" dirty="0">
                  <a:solidFill>
                    <a:srgbClr val="2B4A5E"/>
                  </a:solidFill>
                </a:rPr>
                <a:t> in </a:t>
              </a:r>
              <a:r>
                <a:rPr lang="en-US" sz="2300" u="sng" dirty="0">
                  <a:solidFill>
                    <a:srgbClr val="C00000"/>
                  </a:solidFill>
                </a:rPr>
                <a:t>packed powder</a:t>
              </a:r>
              <a:r>
                <a:rPr lang="en-US" sz="2300" dirty="0">
                  <a:solidFill>
                    <a:srgbClr val="C00000"/>
                  </a:solidFill>
                </a:rPr>
                <a:t> </a:t>
              </a:r>
              <a:r>
                <a:rPr lang="en-US" sz="2300" dirty="0">
                  <a:solidFill>
                    <a:srgbClr val="2B4A5E"/>
                  </a:solidFill>
                </a:rPr>
                <a:t>or </a:t>
              </a:r>
              <a:r>
                <a:rPr lang="en-US" sz="2300" u="sng" dirty="0">
                  <a:solidFill>
                    <a:srgbClr val="C00000"/>
                  </a:solidFill>
                </a:rPr>
                <a:t>corn snow</a:t>
              </a:r>
              <a:endParaRPr lang="en-US" sz="23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endParaRPr lang="en-US" sz="2400" dirty="0">
                <a:solidFill>
                  <a:srgbClr val="2B4A5E"/>
                </a:solidFill>
              </a:endParaRPr>
            </a:p>
            <a:p>
              <a:pPr>
                <a:lnSpc>
                  <a:spcPct val="90000"/>
                </a:lnSpc>
                <a:buFont typeface="Wingdings 2" charset="0"/>
                <a:buNone/>
                <a:defRPr/>
              </a:pPr>
              <a:r>
                <a:rPr lang="en-US" sz="2400" dirty="0">
                  <a:solidFill>
                    <a:srgbClr val="2B4A5E"/>
                  </a:solidFill>
                </a:rPr>
                <a:t>you’re going to </a:t>
              </a:r>
              <a:r>
                <a:rPr lang="en-US" sz="2400" u="sng" dirty="0">
                  <a:solidFill>
                    <a:srgbClr val="C00000"/>
                  </a:solidFill>
                </a:rPr>
                <a:t>face-plant</a:t>
              </a:r>
              <a:r>
                <a:rPr lang="en-US" sz="2400" dirty="0">
                  <a:solidFill>
                    <a:srgbClr val="2B4A5E"/>
                  </a:solidFill>
                </a:rPr>
                <a:t>.</a:t>
              </a:r>
            </a:p>
            <a:p>
              <a:pPr>
                <a:lnSpc>
                  <a:spcPct val="90000"/>
                </a:lnSpc>
                <a:defRPr/>
              </a:pPr>
              <a:endParaRPr lang="en-US" sz="2400" dirty="0"/>
            </a:p>
          </p:txBody>
        </p:sp>
        <p:pic>
          <p:nvPicPr>
            <p:cNvPr id="3" name="Picture 2" descr="Great carve on a mountain">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976" y="514352"/>
              <a:ext cx="1066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kiing down the green slope by joyryu."/>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49463" y="646114"/>
              <a:ext cx="124777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Davos skiing slope by Niels displayed."/>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41785" y="666752"/>
              <a:ext cx="12065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http://rds.yahoo.com/_ylt=A9G_bF.ja9BKRmYAIrKjzbkF/SIG=140mhql2v/EXP=1255259427/**http%3A/pictures.exploitz.com/Steep-black-diamond-slope-photo-Mammoth-Lakes--_srcgpx10001x13765x1b6987db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81631" y="2116806"/>
              <a:ext cx="11430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Ski Southeas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08788" y="2123156"/>
              <a:ext cx="1752600"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File:Encore at mt ellen.jp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535717" y="3440356"/>
              <a:ext cx="7651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Packed Powder by hefmerce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542382" y="3456109"/>
              <a:ext cx="931862"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4" descr="Spring corn goodness by snoboy."/>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247915" y="3476747"/>
              <a:ext cx="1295400" cy="91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4" descr="Tele Wipe-Out by gr8jake."/>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521471" y="4830561"/>
              <a:ext cx="1295400" cy="871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037620" y="1163179"/>
              <a:ext cx="1447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i="1" dirty="0" err="1">
                  <a:latin typeface="Georgia" charset="0"/>
                </a:rPr>
                <a:t>apropiado</a:t>
              </a:r>
              <a:endParaRPr lang="en-US" sz="1800" i="1" dirty="0">
                <a:latin typeface="Georgia" charset="0"/>
              </a:endParaRPr>
            </a:p>
          </p:txBody>
        </p:sp>
        <p:sp>
          <p:nvSpPr>
            <p:cNvPr id="13" name="TextBox 12"/>
            <p:cNvSpPr txBox="1">
              <a:spLocks noChangeArrowheads="1"/>
            </p:cNvSpPr>
            <p:nvPr/>
          </p:nvSpPr>
          <p:spPr bwMode="auto">
            <a:xfrm>
              <a:off x="2380249" y="3851391"/>
              <a:ext cx="17359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i="1" dirty="0" err="1">
                  <a:latin typeface="Georgia" charset="0"/>
                </a:rPr>
                <a:t>especialmente</a:t>
              </a:r>
              <a:endParaRPr lang="en-US" sz="1600" i="1" dirty="0">
                <a:latin typeface="Georgia" charset="0"/>
              </a:endParaRPr>
            </a:p>
          </p:txBody>
        </p:sp>
        <p:sp>
          <p:nvSpPr>
            <p:cNvPr id="14" name="Isosceles Triangle 13"/>
            <p:cNvSpPr/>
            <p:nvPr/>
          </p:nvSpPr>
          <p:spPr>
            <a:xfrm>
              <a:off x="2698262" y="1581152"/>
              <a:ext cx="152400" cy="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Isosceles Triangle 14"/>
            <p:cNvSpPr/>
            <p:nvPr/>
          </p:nvSpPr>
          <p:spPr>
            <a:xfrm>
              <a:off x="3216926" y="4291840"/>
              <a:ext cx="152400" cy="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9" name="Picture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823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Sheltered instruction</a:t>
            </a:r>
          </a:p>
        </p:txBody>
      </p:sp>
      <p:sp>
        <p:nvSpPr>
          <p:cNvPr id="3" name="Text Placeholder 2"/>
          <p:cNvSpPr>
            <a:spLocks noGrp="1"/>
          </p:cNvSpPr>
          <p:nvPr>
            <p:ph type="body" idx="1"/>
          </p:nvPr>
        </p:nvSpPr>
        <p:spPr/>
        <p:txBody>
          <a:bodyPr/>
          <a:lstStyle/>
          <a:p>
            <a:r>
              <a:rPr lang="en-US" dirty="0"/>
              <a:t>Strategies</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357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9" y="1295400"/>
            <a:ext cx="2516024" cy="1600200"/>
          </a:xfrm>
        </p:spPr>
        <p:txBody>
          <a:bodyPr>
            <a:normAutofit/>
          </a:bodyPr>
          <a:lstStyle/>
          <a:p>
            <a:r>
              <a:rPr lang="en-US" sz="3600" dirty="0"/>
              <a:t>Vocabulary </a:t>
            </a:r>
            <a:r>
              <a:rPr lang="en-US" sz="3600" dirty="0" smtClean="0"/>
              <a:t>Experts</a:t>
            </a:r>
            <a:endParaRPr lang="en-US" sz="3600" dirty="0"/>
          </a:p>
        </p:txBody>
      </p:sp>
      <p:sp>
        <p:nvSpPr>
          <p:cNvPr id="3" name="Content Placeholder 2"/>
          <p:cNvSpPr>
            <a:spLocks noGrp="1"/>
          </p:cNvSpPr>
          <p:nvPr>
            <p:ph idx="1"/>
          </p:nvPr>
        </p:nvSpPr>
        <p:spPr>
          <a:xfrm>
            <a:off x="3698834" y="838200"/>
            <a:ext cx="4594934" cy="4114799"/>
          </a:xfrm>
        </p:spPr>
        <p:txBody>
          <a:bodyPr>
            <a:noAutofit/>
          </a:bodyPr>
          <a:lstStyle/>
          <a:p>
            <a:r>
              <a:rPr lang="en-US" sz="2800" dirty="0" smtClean="0"/>
              <a:t>Number Heads 1-8</a:t>
            </a:r>
          </a:p>
          <a:p>
            <a:r>
              <a:rPr lang="en-US" sz="2800" dirty="0" smtClean="0"/>
              <a:t>Form Expert Groups</a:t>
            </a:r>
            <a:endParaRPr lang="en-US" sz="2800" dirty="0"/>
          </a:p>
          <a:p>
            <a:r>
              <a:rPr lang="en-US" sz="2800" dirty="0"/>
              <a:t>Each team creates a </a:t>
            </a:r>
            <a:r>
              <a:rPr lang="en-US" sz="2800" dirty="0" smtClean="0"/>
              <a:t>visual </a:t>
            </a:r>
            <a:r>
              <a:rPr lang="en-US" sz="2800" dirty="0"/>
              <a:t>explaining the activity</a:t>
            </a:r>
          </a:p>
          <a:p>
            <a:r>
              <a:rPr lang="en-US" sz="2800" dirty="0" smtClean="0"/>
              <a:t>Back to original groups</a:t>
            </a:r>
            <a:endParaRPr lang="en-US" sz="2800" dirty="0"/>
          </a:p>
        </p:txBody>
      </p:sp>
      <p:sp>
        <p:nvSpPr>
          <p:cNvPr id="4" name="Text Placeholder 3"/>
          <p:cNvSpPr>
            <a:spLocks noGrp="1"/>
          </p:cNvSpPr>
          <p:nvPr>
            <p:ph type="body" sz="half" idx="2"/>
          </p:nvPr>
        </p:nvSpPr>
        <p:spPr>
          <a:xfrm>
            <a:off x="872897" y="1283368"/>
            <a:ext cx="2673657" cy="4114800"/>
          </a:xfrm>
        </p:spPr>
        <p:txBody>
          <a:bodyPr>
            <a:normAutofit/>
          </a:bodyPr>
          <a:lstStyle/>
          <a:p>
            <a:r>
              <a:rPr lang="en-US" sz="2000" dirty="0" smtClean="0"/>
              <a:t>Expert Groups</a:t>
            </a:r>
            <a:endParaRPr lang="en-US" sz="2000" dirty="0"/>
          </a:p>
        </p:txBody>
      </p:sp>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4819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13294" y="2181313"/>
            <a:ext cx="4056062" cy="4572000"/>
          </a:xfrm>
        </p:spPr>
        <p:txBody>
          <a:bodyPr>
            <a:noAutofit/>
          </a:bodyPr>
          <a:lstStyle/>
          <a:p>
            <a:pPr marL="0" indent="0">
              <a:buNone/>
            </a:pPr>
            <a:r>
              <a:rPr lang="en-US" sz="2200" dirty="0" smtClean="0"/>
              <a:t>1. Free Association</a:t>
            </a:r>
          </a:p>
          <a:p>
            <a:pPr marL="0" indent="0">
              <a:buNone/>
            </a:pPr>
            <a:r>
              <a:rPr lang="en-US" sz="2200" dirty="0" smtClean="0">
                <a:solidFill>
                  <a:srgbClr val="FF0000"/>
                </a:solidFill>
                <a:hlinkClick r:id="rId3"/>
              </a:rPr>
              <a:t>http://bit.do/freeassociation</a:t>
            </a:r>
            <a:endParaRPr lang="en-US" sz="2200" dirty="0" smtClean="0"/>
          </a:p>
          <a:p>
            <a:pPr marL="0" indent="0">
              <a:buNone/>
            </a:pPr>
            <a:endParaRPr lang="en-US" sz="2200" dirty="0" smtClean="0"/>
          </a:p>
          <a:p>
            <a:pPr marL="0" indent="0">
              <a:buNone/>
            </a:pPr>
            <a:r>
              <a:rPr lang="en-US" sz="2200" dirty="0" smtClean="0"/>
              <a:t>2. Comparing Terms</a:t>
            </a:r>
          </a:p>
          <a:p>
            <a:pPr marL="0" indent="0">
              <a:buNone/>
            </a:pPr>
            <a:r>
              <a:rPr lang="en-US" sz="2200" dirty="0" smtClean="0">
                <a:hlinkClick r:id="rId4"/>
              </a:rPr>
              <a:t>http://bit.do/comparingterms</a:t>
            </a:r>
            <a:endParaRPr lang="en-US" sz="2200" dirty="0"/>
          </a:p>
          <a:p>
            <a:pPr marL="0" indent="0">
              <a:buNone/>
            </a:pPr>
            <a:endParaRPr lang="en-US" sz="2200" dirty="0" smtClean="0"/>
          </a:p>
          <a:p>
            <a:pPr marL="0" indent="0">
              <a:buNone/>
            </a:pPr>
            <a:r>
              <a:rPr lang="en-US" sz="2200" dirty="0" smtClean="0"/>
              <a:t>3. Classifying Terms</a:t>
            </a:r>
          </a:p>
          <a:p>
            <a:pPr marL="0" indent="0">
              <a:buNone/>
            </a:pPr>
            <a:r>
              <a:rPr lang="en-US" sz="2200" dirty="0" smtClean="0"/>
              <a:t>4. Solving Analogy Problems</a:t>
            </a:r>
          </a:p>
          <a:p>
            <a:pPr marL="0" indent="0">
              <a:buNone/>
            </a:pPr>
            <a:r>
              <a:rPr lang="en-US" sz="2200" dirty="0" smtClean="0"/>
              <a:t>5. Creating Metaphors</a:t>
            </a:r>
          </a:p>
          <a:p>
            <a:pPr marL="0" indent="0">
              <a:buNone/>
            </a:pPr>
            <a:r>
              <a:rPr lang="en-US" sz="2200" dirty="0" smtClean="0"/>
              <a:t>6. Vocabulary Charades</a:t>
            </a:r>
          </a:p>
          <a:p>
            <a:pPr marL="0" indent="0">
              <a:buNone/>
            </a:pPr>
            <a:r>
              <a:rPr lang="en-US" sz="2200" dirty="0" smtClean="0"/>
              <a:t>7. Talk a Mile a Minute</a:t>
            </a:r>
          </a:p>
          <a:p>
            <a:pPr marL="0" indent="0">
              <a:buNone/>
            </a:pPr>
            <a:r>
              <a:rPr lang="en-US" sz="2200" dirty="0" smtClean="0">
                <a:hlinkClick r:id="rId5"/>
              </a:rPr>
              <a:t>http</a:t>
            </a:r>
            <a:r>
              <a:rPr lang="en-US" sz="2200" dirty="0">
                <a:hlinkClick r:id="rId5"/>
              </a:rPr>
              <a:t>://bit.do/</a:t>
            </a:r>
            <a:r>
              <a:rPr lang="en-US" sz="2200" dirty="0" smtClean="0">
                <a:hlinkClick r:id="rId5"/>
              </a:rPr>
              <a:t>morevocabulary</a:t>
            </a:r>
            <a:endParaRPr lang="en-US" sz="2200" dirty="0" smtClean="0"/>
          </a:p>
          <a:p>
            <a:pPr marL="0" indent="0">
              <a:buNone/>
            </a:pPr>
            <a:endParaRPr lang="en-US" sz="2200" dirty="0"/>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200" dirty="0"/>
          </a:p>
          <a:p>
            <a:pPr marL="0" indent="0">
              <a:buNone/>
            </a:pPr>
            <a:endParaRPr lang="en-US" sz="2200" dirty="0" smtClean="0"/>
          </a:p>
        </p:txBody>
      </p:sp>
      <p:pic>
        <p:nvPicPr>
          <p:cNvPr id="5" name="Picture 4" descr="qrcode.3831439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676878"/>
            <a:ext cx="1174422" cy="1174422"/>
          </a:xfrm>
          <a:prstGeom prst="rect">
            <a:avLst/>
          </a:prstGeom>
        </p:spPr>
      </p:pic>
      <p:pic>
        <p:nvPicPr>
          <p:cNvPr id="6" name="Picture 5" descr="qrcode.3831440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683" y="2006614"/>
            <a:ext cx="1223739" cy="1223739"/>
          </a:xfrm>
          <a:prstGeom prst="rect">
            <a:avLst/>
          </a:prstGeom>
        </p:spPr>
      </p:pic>
      <p:pic>
        <p:nvPicPr>
          <p:cNvPr id="7" name="Picture 6" descr="qrcode.3831440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354" y="3561397"/>
            <a:ext cx="1248395" cy="1248395"/>
          </a:xfrm>
          <a:prstGeom prst="rect">
            <a:avLst/>
          </a:prstGeom>
        </p:spPr>
      </p:pic>
      <p:pic>
        <p:nvPicPr>
          <p:cNvPr id="9" name="Picture 8" descr="qrcode.38314448.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3779" y="763613"/>
            <a:ext cx="1243001" cy="1243001"/>
          </a:xfrm>
          <a:prstGeom prst="rect">
            <a:avLst/>
          </a:prstGeom>
        </p:spPr>
      </p:pic>
      <p:sp>
        <p:nvSpPr>
          <p:cNvPr id="11" name="TextBox 10"/>
          <p:cNvSpPr txBox="1"/>
          <p:nvPr/>
        </p:nvSpPr>
        <p:spPr>
          <a:xfrm>
            <a:off x="6473779" y="2177707"/>
            <a:ext cx="1782503" cy="1785104"/>
          </a:xfrm>
          <a:prstGeom prst="rect">
            <a:avLst/>
          </a:prstGeom>
          <a:noFill/>
        </p:spPr>
        <p:txBody>
          <a:bodyPr wrap="square" rtlCol="0">
            <a:spAutoFit/>
          </a:bodyPr>
          <a:lstStyle/>
          <a:p>
            <a:r>
              <a:rPr lang="en-US" sz="2200" dirty="0"/>
              <a:t>8. Pyramid Game</a:t>
            </a:r>
          </a:p>
          <a:p>
            <a:r>
              <a:rPr lang="en-US" sz="2200" dirty="0">
                <a:hlinkClick r:id="rId10"/>
              </a:rPr>
              <a:t>http://bit.do</a:t>
            </a:r>
            <a:r>
              <a:rPr lang="en-US" sz="2200" dirty="0" smtClean="0">
                <a:hlinkClick r:id="rId10"/>
              </a:rPr>
              <a:t>/ pyramidgame</a:t>
            </a:r>
            <a:endParaRPr lang="en-US" sz="2200" dirty="0"/>
          </a:p>
          <a:p>
            <a:endParaRPr lang="en-US" sz="2200" dirty="0"/>
          </a:p>
        </p:txBody>
      </p:sp>
      <p:pic>
        <p:nvPicPr>
          <p:cNvPr id="12"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0615144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TextBox 5"/>
          <p:cNvSpPr txBox="1"/>
          <p:nvPr/>
        </p:nvSpPr>
        <p:spPr>
          <a:xfrm>
            <a:off x="3282588" y="3185725"/>
            <a:ext cx="2858924" cy="369332"/>
          </a:xfrm>
          <a:prstGeom prst="rect">
            <a:avLst/>
          </a:prstGeom>
          <a:noFill/>
        </p:spPr>
        <p:txBody>
          <a:bodyPr wrap="none" rtlCol="0">
            <a:spAutoFit/>
          </a:bodyPr>
          <a:lstStyle/>
          <a:p>
            <a:pPr algn="ctr"/>
            <a:r>
              <a:rPr lang="en-US" b="1" dirty="0"/>
              <a:t>Randomization Techniques</a:t>
            </a:r>
          </a:p>
        </p:txBody>
      </p:sp>
      <p:sp>
        <p:nvSpPr>
          <p:cNvPr id="9" name="TextBox 8"/>
          <p:cNvSpPr txBox="1"/>
          <p:nvPr/>
        </p:nvSpPr>
        <p:spPr>
          <a:xfrm>
            <a:off x="3495311" y="3502658"/>
            <a:ext cx="2433488" cy="369332"/>
          </a:xfrm>
          <a:prstGeom prst="rect">
            <a:avLst/>
          </a:prstGeom>
          <a:noFill/>
        </p:spPr>
        <p:txBody>
          <a:bodyPr wrap="none" rtlCol="0">
            <a:spAutoFit/>
          </a:bodyPr>
          <a:lstStyle/>
          <a:p>
            <a:pPr algn="ctr"/>
            <a:r>
              <a:rPr lang="en-US" b="1" dirty="0"/>
              <a:t>Total Response Signals</a:t>
            </a:r>
          </a:p>
        </p:txBody>
      </p:sp>
      <p:sp>
        <p:nvSpPr>
          <p:cNvPr id="10" name="TextBox 9"/>
          <p:cNvSpPr txBox="1"/>
          <p:nvPr/>
        </p:nvSpPr>
        <p:spPr>
          <a:xfrm>
            <a:off x="2973157" y="3883660"/>
            <a:ext cx="3493842" cy="369332"/>
          </a:xfrm>
          <a:prstGeom prst="rect">
            <a:avLst/>
          </a:prstGeom>
          <a:noFill/>
        </p:spPr>
        <p:txBody>
          <a:bodyPr wrap="none" rtlCol="0">
            <a:spAutoFit/>
          </a:bodyPr>
          <a:lstStyle/>
          <a:p>
            <a:pPr algn="ctr"/>
            <a:r>
              <a:rPr lang="en-US" b="1" dirty="0"/>
              <a:t>Developing Academic Vocabulary</a:t>
            </a:r>
          </a:p>
        </p:txBody>
      </p:sp>
      <p:sp>
        <p:nvSpPr>
          <p:cNvPr id="1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22049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reading </a:t>
            </a:r>
            <a:br>
              <a:rPr lang="en-US" dirty="0"/>
            </a:br>
            <a:r>
              <a:rPr lang="en-US" dirty="0"/>
              <a:t>and writing activities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2551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Language Activities</a:t>
            </a:r>
          </a:p>
        </p:txBody>
      </p:sp>
      <p:sp>
        <p:nvSpPr>
          <p:cNvPr id="4" name="Content Placeholder 2"/>
          <p:cNvSpPr>
            <a:spLocks noGrp="1"/>
          </p:cNvSpPr>
          <p:nvPr>
            <p:ph idx="1"/>
          </p:nvPr>
        </p:nvSpPr>
        <p:spPr>
          <a:xfrm>
            <a:off x="762000" y="457200"/>
            <a:ext cx="3376863" cy="3886200"/>
          </a:xfrm>
        </p:spPr>
        <p:txBody>
          <a:bodyPr>
            <a:normAutofit/>
          </a:bodyPr>
          <a:lstStyle/>
          <a:p>
            <a:pPr marL="365760" indent="-283464">
              <a:buFont typeface="Wingdings 2"/>
              <a:buChar char=""/>
              <a:defRPr/>
            </a:pPr>
            <a:r>
              <a:rPr lang="en-US" sz="2400" dirty="0">
                <a:solidFill>
                  <a:schemeClr val="tx1">
                    <a:lumMod val="85000"/>
                    <a:lumOff val="15000"/>
                  </a:schemeClr>
                </a:solidFill>
              </a:rPr>
              <a:t>Adapted Texts</a:t>
            </a:r>
            <a:endParaRPr lang="en-US" dirty="0">
              <a:solidFill>
                <a:schemeClr val="tx1">
                  <a:lumMod val="85000"/>
                  <a:lumOff val="15000"/>
                </a:schemeClr>
              </a:solidFill>
            </a:endParaRPr>
          </a:p>
          <a:p>
            <a:pPr marL="365760" indent="-283464">
              <a:buFont typeface="Wingdings 2"/>
              <a:buChar char=""/>
              <a:defRPr/>
            </a:pPr>
            <a:r>
              <a:rPr lang="en-US" dirty="0">
                <a:solidFill>
                  <a:schemeClr val="tx1">
                    <a:lumMod val="85000"/>
                    <a:lumOff val="15000"/>
                  </a:schemeClr>
                </a:solidFill>
              </a:rPr>
              <a:t>SQP2RS</a:t>
            </a:r>
          </a:p>
          <a:p>
            <a:pPr marL="365760" indent="-283464">
              <a:buFont typeface="Wingdings 2"/>
              <a:buChar char=""/>
              <a:defRPr/>
            </a:pPr>
            <a:r>
              <a:rPr lang="en-US" dirty="0">
                <a:solidFill>
                  <a:schemeClr val="tx1">
                    <a:lumMod val="85000"/>
                    <a:lumOff val="15000"/>
                  </a:schemeClr>
                </a:solidFill>
              </a:rPr>
              <a:t>Graphic Organizers</a:t>
            </a:r>
          </a:p>
          <a:p>
            <a:pPr marL="365760" indent="-283464">
              <a:buFont typeface="Wingdings 2"/>
              <a:buChar char=""/>
              <a:defRPr/>
            </a:pPr>
            <a:r>
              <a:rPr lang="en-US" dirty="0">
                <a:solidFill>
                  <a:schemeClr val="tx1">
                    <a:lumMod val="85000"/>
                    <a:lumOff val="15000"/>
                  </a:schemeClr>
                </a:solidFill>
              </a:rPr>
              <a:t>Thinking Maps</a:t>
            </a:r>
          </a:p>
          <a:p>
            <a:pPr marL="365760" indent="-283464">
              <a:buFont typeface="Wingdings 2"/>
              <a:buChar char=""/>
              <a:defRPr/>
            </a:pPr>
            <a:r>
              <a:rPr lang="en-US" dirty="0">
                <a:solidFill>
                  <a:schemeClr val="tx1">
                    <a:lumMod val="85000"/>
                    <a:lumOff val="15000"/>
                  </a:schemeClr>
                </a:solidFill>
              </a:rPr>
              <a:t>Jigsaw Reading</a:t>
            </a:r>
          </a:p>
          <a:p>
            <a:pPr marL="365760" indent="-283464">
              <a:buFont typeface="Wingdings 2"/>
              <a:buChar char=""/>
              <a:defRPr/>
            </a:pPr>
            <a:r>
              <a:rPr lang="en-US" dirty="0">
                <a:solidFill>
                  <a:schemeClr val="tx1">
                    <a:lumMod val="85000"/>
                    <a:lumOff val="15000"/>
                  </a:schemeClr>
                </a:solidFill>
              </a:rPr>
              <a:t>Outlines</a:t>
            </a:r>
          </a:p>
          <a:p>
            <a:pPr marL="365760" indent="-283464">
              <a:buFont typeface="Wingdings 2"/>
              <a:buChar char=""/>
              <a:defRPr/>
            </a:pPr>
            <a:r>
              <a:rPr lang="en-US" dirty="0">
                <a:solidFill>
                  <a:schemeClr val="tx1">
                    <a:lumMod val="85000"/>
                    <a:lumOff val="15000"/>
                  </a:schemeClr>
                </a:solidFill>
              </a:rPr>
              <a:t>Highlighted Texts</a:t>
            </a:r>
          </a:p>
        </p:txBody>
      </p:sp>
      <p:sp>
        <p:nvSpPr>
          <p:cNvPr id="5" name="Content Placeholder 2"/>
          <p:cNvSpPr txBox="1">
            <a:spLocks/>
          </p:cNvSpPr>
          <p:nvPr/>
        </p:nvSpPr>
        <p:spPr>
          <a:xfrm>
            <a:off x="4482520" y="866273"/>
            <a:ext cx="3674892" cy="3260558"/>
          </a:xfrm>
          <a:prstGeom prst="rect">
            <a:avLst/>
          </a:prstGeom>
        </p:spPr>
        <p:txBody>
          <a:bodyPr>
            <a:noAutofit/>
          </a:bodyPr>
          <a:lstStyle/>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1-2-4-All</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Round Table</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Taped Texts</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Marginal Notes</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Native Language Texts</a:t>
            </a:r>
          </a:p>
          <a:p>
            <a:pPr marL="365760" indent="-283464" defTabSz="914400" fontAlgn="auto">
              <a:spcBef>
                <a:spcPct val="20000"/>
              </a:spcBef>
              <a:spcAft>
                <a:spcPts val="0"/>
              </a:spcAft>
              <a:buClr>
                <a:schemeClr val="accent1"/>
              </a:buClr>
              <a:buSzPct val="75000"/>
              <a:buFont typeface="Wingdings 2"/>
              <a:buChar char=""/>
              <a:defRPr/>
            </a:pPr>
            <a:r>
              <a:rPr lang="en-US" sz="2400" dirty="0">
                <a:solidFill>
                  <a:schemeClr val="tx1">
                    <a:lumMod val="85000"/>
                    <a:lumOff val="15000"/>
                  </a:schemeClr>
                </a:solidFill>
              </a:rPr>
              <a:t>Write-Read-Read-Trade</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2235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SQP2RS</a:t>
            </a:r>
          </a:p>
        </p:txBody>
      </p:sp>
      <p:sp>
        <p:nvSpPr>
          <p:cNvPr id="3" name="Content Placeholder 2"/>
          <p:cNvSpPr>
            <a:spLocks noGrp="1"/>
          </p:cNvSpPr>
          <p:nvPr>
            <p:ph idx="1"/>
          </p:nvPr>
        </p:nvSpPr>
        <p:spPr>
          <a:xfrm>
            <a:off x="762000" y="1484564"/>
            <a:ext cx="7946383" cy="3416300"/>
          </a:xfrm>
        </p:spPr>
        <p:txBody>
          <a:bodyPr>
            <a:noAutofit/>
          </a:bodyPr>
          <a:lstStyle/>
          <a:p>
            <a:pPr marL="420624" indent="-384048">
              <a:buFont typeface="Wingdings" charset="2"/>
              <a:buChar char="§"/>
              <a:defRPr/>
            </a:pPr>
            <a:r>
              <a:rPr lang="en-US" sz="2400" dirty="0">
                <a:solidFill>
                  <a:schemeClr val="accent6">
                    <a:lumMod val="75000"/>
                  </a:schemeClr>
                </a:solidFill>
              </a:rPr>
              <a:t>Survey: </a:t>
            </a:r>
            <a:r>
              <a:rPr lang="en-US" sz="2400" dirty="0">
                <a:solidFill>
                  <a:schemeClr val="accent3">
                    <a:lumMod val="40000"/>
                    <a:lumOff val="60000"/>
                  </a:schemeClr>
                </a:solidFill>
              </a:rPr>
              <a:t>		</a:t>
            </a:r>
            <a:r>
              <a:rPr lang="en-US" sz="2400" dirty="0"/>
              <a:t>Preview text</a:t>
            </a:r>
          </a:p>
          <a:p>
            <a:pPr marL="420624" indent="-384048">
              <a:buFont typeface="Wingdings" charset="2"/>
              <a:buChar char="§"/>
              <a:defRPr/>
            </a:pPr>
            <a:r>
              <a:rPr lang="en-US" sz="2400" dirty="0">
                <a:solidFill>
                  <a:schemeClr val="accent6">
                    <a:lumMod val="75000"/>
                  </a:schemeClr>
                </a:solidFill>
              </a:rPr>
              <a:t>Question: </a:t>
            </a:r>
            <a:r>
              <a:rPr lang="en-US" sz="2400" dirty="0">
                <a:solidFill>
                  <a:schemeClr val="accent3">
                    <a:lumMod val="40000"/>
                    <a:lumOff val="60000"/>
                  </a:schemeClr>
                </a:solidFill>
              </a:rPr>
              <a:t>		</a:t>
            </a:r>
            <a:r>
              <a:rPr lang="en-US" sz="2400" dirty="0"/>
              <a:t>1-3 questions</a:t>
            </a:r>
          </a:p>
          <a:p>
            <a:pPr marL="420624" indent="-384048">
              <a:buFont typeface="Wingdings" charset="2"/>
              <a:buChar char="§"/>
              <a:defRPr/>
            </a:pPr>
            <a:r>
              <a:rPr lang="en-US" sz="2400" dirty="0">
                <a:solidFill>
                  <a:schemeClr val="accent6">
                    <a:lumMod val="75000"/>
                  </a:schemeClr>
                </a:solidFill>
              </a:rPr>
              <a:t>Predict: </a:t>
            </a:r>
            <a:r>
              <a:rPr lang="en-US" sz="2400" dirty="0">
                <a:solidFill>
                  <a:schemeClr val="accent3">
                    <a:lumMod val="40000"/>
                    <a:lumOff val="60000"/>
                  </a:schemeClr>
                </a:solidFill>
              </a:rPr>
              <a:t>		</a:t>
            </a:r>
            <a:r>
              <a:rPr lang="en-US" sz="2400" dirty="0"/>
              <a:t>1-3 predictions</a:t>
            </a:r>
          </a:p>
          <a:p>
            <a:pPr marL="420624" indent="-384048">
              <a:buFont typeface="Wingdings" charset="2"/>
              <a:buChar char="§"/>
              <a:defRPr/>
            </a:pPr>
            <a:r>
              <a:rPr lang="en-US" sz="2400" dirty="0">
                <a:solidFill>
                  <a:schemeClr val="accent6">
                    <a:lumMod val="75000"/>
                  </a:schemeClr>
                </a:solidFill>
              </a:rPr>
              <a:t>Read: </a:t>
            </a:r>
            <a:r>
              <a:rPr lang="en-US" sz="2400" dirty="0">
                <a:solidFill>
                  <a:schemeClr val="accent3">
                    <a:lumMod val="40000"/>
                    <a:lumOff val="60000"/>
                  </a:schemeClr>
                </a:solidFill>
              </a:rPr>
              <a:t>		</a:t>
            </a:r>
            <a:r>
              <a:rPr lang="en-US" sz="2400" dirty="0"/>
              <a:t>Read text</a:t>
            </a:r>
          </a:p>
          <a:p>
            <a:pPr marL="420624" indent="-384048">
              <a:buFont typeface="Wingdings" charset="2"/>
              <a:buChar char="§"/>
              <a:defRPr/>
            </a:pPr>
            <a:r>
              <a:rPr lang="en-US" sz="2400" dirty="0">
                <a:solidFill>
                  <a:schemeClr val="accent6">
                    <a:lumMod val="75000"/>
                  </a:schemeClr>
                </a:solidFill>
              </a:rPr>
              <a:t>Respond: </a:t>
            </a:r>
            <a:r>
              <a:rPr lang="en-US" sz="2400" dirty="0">
                <a:solidFill>
                  <a:schemeClr val="accent3">
                    <a:lumMod val="40000"/>
                    <a:lumOff val="60000"/>
                  </a:schemeClr>
                </a:solidFill>
              </a:rPr>
              <a:t>		</a:t>
            </a:r>
            <a:r>
              <a:rPr lang="en-US" sz="2400" dirty="0"/>
              <a:t>Answer, modify, drop, add questions</a:t>
            </a:r>
          </a:p>
          <a:p>
            <a:pPr marL="420624" indent="-384048">
              <a:buFont typeface="Wingdings" charset="2"/>
              <a:buChar char="§"/>
              <a:defRPr/>
            </a:pPr>
            <a:r>
              <a:rPr lang="en-US" sz="2400" dirty="0">
                <a:solidFill>
                  <a:schemeClr val="accent6">
                    <a:lumMod val="75000"/>
                  </a:schemeClr>
                </a:solidFill>
              </a:rPr>
              <a:t>Summarize: </a:t>
            </a:r>
            <a:r>
              <a:rPr lang="en-US" sz="2400" dirty="0">
                <a:solidFill>
                  <a:schemeClr val="accent3">
                    <a:lumMod val="40000"/>
                    <a:lumOff val="60000"/>
                  </a:schemeClr>
                </a:solidFill>
              </a:rPr>
              <a:t>	</a:t>
            </a:r>
            <a:r>
              <a:rPr lang="en-US" sz="2400" dirty="0"/>
              <a:t>Retell the main points of the text</a:t>
            </a:r>
          </a:p>
          <a:p>
            <a:pPr marL="420624" indent="-384048">
              <a:buFont typeface="Wingdings 2"/>
              <a:buChar char=""/>
              <a:defRPr/>
            </a:pPr>
            <a:endParaRPr lang="en-US" sz="2400" dirty="0"/>
          </a:p>
          <a:p>
            <a:endParaRPr lang="en-US" sz="2400" dirty="0"/>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00732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84094"/>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Amoebas</a:t>
            </a:r>
          </a:p>
        </p:txBody>
      </p:sp>
      <p:sp>
        <p:nvSpPr>
          <p:cNvPr id="3" name="TextBox 2"/>
          <p:cNvSpPr txBox="1">
            <a:spLocks noChangeArrowheads="1"/>
          </p:cNvSpPr>
          <p:nvPr/>
        </p:nvSpPr>
        <p:spPr bwMode="auto">
          <a:xfrm>
            <a:off x="757989" y="5131966"/>
            <a:ext cx="751530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Amoebas are very small. They are about as big as the head of a pin.</a:t>
            </a:r>
            <a:r>
              <a:rPr lang="en-US" sz="2000" dirty="0">
                <a:solidFill>
                  <a:schemeClr val="tx1">
                    <a:lumMod val="85000"/>
                    <a:lumOff val="15000"/>
                  </a:schemeClr>
                </a:solidFill>
              </a:rPr>
              <a:t> They are very simple. They live in rivers and ponds. They can also be found on the leaves of plants that live in water.</a:t>
            </a:r>
          </a:p>
        </p:txBody>
      </p:sp>
      <p:sp>
        <p:nvSpPr>
          <p:cNvPr id="4" name="TextBox 5"/>
          <p:cNvSpPr txBox="1">
            <a:spLocks noChangeArrowheads="1"/>
          </p:cNvSpPr>
          <p:nvPr/>
        </p:nvSpPr>
        <p:spPr bwMode="auto">
          <a:xfrm>
            <a:off x="757989" y="3465091"/>
            <a:ext cx="7540449"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Amoebas are very small organisms. They are about as big as the head of a pin.</a:t>
            </a:r>
            <a:r>
              <a:rPr lang="en-US" sz="2000" dirty="0">
                <a:solidFill>
                  <a:schemeClr val="tx1">
                    <a:lumMod val="85000"/>
                    <a:lumOff val="15000"/>
                  </a:schemeClr>
                </a:solidFill>
              </a:rPr>
              <a:t> They are one of the simplest protozoa. Amoebas live in rivers and ponds. They can also be found on the leaves of plants that live in water.</a:t>
            </a:r>
          </a:p>
        </p:txBody>
      </p:sp>
      <p:sp>
        <p:nvSpPr>
          <p:cNvPr id="5" name="TextBox 6"/>
          <p:cNvSpPr txBox="1">
            <a:spLocks noChangeArrowheads="1"/>
          </p:cNvSpPr>
          <p:nvPr/>
        </p:nvSpPr>
        <p:spPr bwMode="auto">
          <a:xfrm>
            <a:off x="3429000" y="1179091"/>
            <a:ext cx="490716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Amoebas are microscopic organisms, about the size of the head of a pin. </a:t>
            </a:r>
            <a:r>
              <a:rPr lang="en-US" sz="2000" dirty="0">
                <a:solidFill>
                  <a:schemeClr val="tx1">
                    <a:lumMod val="85000"/>
                    <a:lumOff val="15000"/>
                  </a:schemeClr>
                </a:solidFill>
              </a:rPr>
              <a:t>They are one of the simplest protozoa. Amoebas live in rivers and ponds, typically on the leaves of plants that live in water.</a:t>
            </a:r>
          </a:p>
        </p:txBody>
      </p:sp>
      <p:pic>
        <p:nvPicPr>
          <p:cNvPr id="6" name="Picture 5" descr="http://upload.wikimedia.org/wikipedia/commons/thumb/3/3f/Wilson1900Fig3.jpg/220px-Wilson1900Fig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89" y="1361403"/>
            <a:ext cx="2354655"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Down Arrow 6"/>
          <p:cNvSpPr/>
          <p:nvPr/>
        </p:nvSpPr>
        <p:spPr>
          <a:xfrm>
            <a:off x="3962400" y="3134391"/>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3962400" y="4658391"/>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61369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47998"/>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The American Revolution</a:t>
            </a:r>
          </a:p>
        </p:txBody>
      </p:sp>
      <p:sp>
        <p:nvSpPr>
          <p:cNvPr id="3" name="TextBox 5"/>
          <p:cNvSpPr txBox="1">
            <a:spLocks noChangeArrowheads="1"/>
          </p:cNvSpPr>
          <p:nvPr/>
        </p:nvSpPr>
        <p:spPr bwMode="auto">
          <a:xfrm>
            <a:off x="757989" y="3962398"/>
            <a:ext cx="7854785"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It was April 1775. British General Thomas Gage went to Boston. He</a:t>
            </a:r>
          </a:p>
          <a:p>
            <a:pPr eaLnBrk="1" hangingPunct="1"/>
            <a:r>
              <a:rPr lang="en-US" sz="2000" u="sng" dirty="0">
                <a:solidFill>
                  <a:schemeClr val="tx1">
                    <a:lumMod val="85000"/>
                    <a:lumOff val="15000"/>
                  </a:schemeClr>
                </a:solidFill>
              </a:rPr>
              <a:t>planned to find and take the guns that belonged to the colonists. He also wanted their gunpowder.</a:t>
            </a:r>
            <a:r>
              <a:rPr lang="en-US" sz="2000" dirty="0">
                <a:solidFill>
                  <a:schemeClr val="tx1">
                    <a:lumMod val="85000"/>
                    <a:lumOff val="15000"/>
                  </a:schemeClr>
                </a:solidFill>
              </a:rPr>
              <a:t>  The Sons of Liberty found out about this plan. Three men got on horses. Paul Revere was one of these men. The men rode in the dark. They told colonists that the British were coming. Some colonists got ready to fight in a few minutes. These men were called </a:t>
            </a:r>
            <a:r>
              <a:rPr lang="ja-JP" altLang="en-US" sz="2000" dirty="0">
                <a:solidFill>
                  <a:schemeClr val="tx1">
                    <a:lumMod val="85000"/>
                    <a:lumOff val="15000"/>
                  </a:schemeClr>
                </a:solidFill>
              </a:rPr>
              <a:t>“</a:t>
            </a:r>
            <a:r>
              <a:rPr lang="en-US" altLang="ja-JP" sz="2000" dirty="0">
                <a:solidFill>
                  <a:schemeClr val="tx1">
                    <a:lumMod val="85000"/>
                    <a:lumOff val="15000"/>
                  </a:schemeClr>
                </a:solidFill>
              </a:rPr>
              <a:t>minutemen.</a:t>
            </a:r>
            <a:r>
              <a:rPr lang="ja-JP" altLang="en-US" sz="2000" dirty="0">
                <a:solidFill>
                  <a:schemeClr val="tx1">
                    <a:lumMod val="85000"/>
                    <a:lumOff val="15000"/>
                  </a:schemeClr>
                </a:solidFill>
              </a:rPr>
              <a:t>”</a:t>
            </a:r>
            <a:endParaRPr lang="en-US" sz="2000" dirty="0">
              <a:solidFill>
                <a:schemeClr val="tx1">
                  <a:lumMod val="85000"/>
                  <a:lumOff val="15000"/>
                </a:schemeClr>
              </a:solidFill>
            </a:endParaRPr>
          </a:p>
        </p:txBody>
      </p:sp>
      <p:sp>
        <p:nvSpPr>
          <p:cNvPr id="4" name="TextBox 6"/>
          <p:cNvSpPr txBox="1">
            <a:spLocks noChangeArrowheads="1"/>
          </p:cNvSpPr>
          <p:nvPr/>
        </p:nvSpPr>
        <p:spPr bwMode="auto">
          <a:xfrm>
            <a:off x="757989" y="1142998"/>
            <a:ext cx="7791918"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In April 1775, British General Thomas Gage was sent to Boston</a:t>
            </a:r>
          </a:p>
          <a:p>
            <a:pPr eaLnBrk="1" hangingPunct="1"/>
            <a:r>
              <a:rPr lang="en-US" sz="2000" u="sng" dirty="0">
                <a:solidFill>
                  <a:schemeClr val="tx1">
                    <a:lumMod val="85000"/>
                    <a:lumOff val="15000"/>
                  </a:schemeClr>
                </a:solidFill>
              </a:rPr>
              <a:t>to locate and take possession of the colonists</a:t>
            </a:r>
            <a:r>
              <a:rPr lang="ja-JP" altLang="en-US" sz="2000" u="sng" dirty="0">
                <a:solidFill>
                  <a:schemeClr val="tx1">
                    <a:lumMod val="85000"/>
                    <a:lumOff val="15000"/>
                  </a:schemeClr>
                </a:solidFill>
              </a:rPr>
              <a:t>’</a:t>
            </a:r>
            <a:r>
              <a:rPr lang="en-US" altLang="ja-JP" sz="2000" u="sng" dirty="0">
                <a:solidFill>
                  <a:schemeClr val="tx1">
                    <a:lumMod val="85000"/>
                    <a:lumOff val="15000"/>
                  </a:schemeClr>
                </a:solidFill>
              </a:rPr>
              <a:t> stockpile of guns and gunpowder.</a:t>
            </a:r>
            <a:r>
              <a:rPr lang="en-US" altLang="ja-JP" sz="2000" dirty="0">
                <a:solidFill>
                  <a:schemeClr val="tx1">
                    <a:lumMod val="85000"/>
                    <a:lumOff val="15000"/>
                  </a:schemeClr>
                </a:solidFill>
              </a:rPr>
              <a:t>  Paul Revere and the other Sons of Liberty  discovered his plan. Revere, William Dawes, and Samuel Prescott jumped on their horses. They rode through the night to warn the colonists that the British were coming. Colonists called </a:t>
            </a:r>
            <a:r>
              <a:rPr lang="ja-JP" altLang="en-US" sz="2000" dirty="0">
                <a:solidFill>
                  <a:schemeClr val="tx1">
                    <a:lumMod val="85000"/>
                    <a:lumOff val="15000"/>
                  </a:schemeClr>
                </a:solidFill>
              </a:rPr>
              <a:t>“</a:t>
            </a:r>
            <a:r>
              <a:rPr lang="en-US" altLang="ja-JP" sz="2000" dirty="0">
                <a:solidFill>
                  <a:schemeClr val="tx1">
                    <a:lumMod val="85000"/>
                    <a:lumOff val="15000"/>
                  </a:schemeClr>
                </a:solidFill>
              </a:rPr>
              <a:t>minutemen</a:t>
            </a:r>
            <a:r>
              <a:rPr lang="ja-JP" altLang="en-US" sz="2000" dirty="0">
                <a:solidFill>
                  <a:schemeClr val="tx1">
                    <a:lumMod val="85000"/>
                    <a:lumOff val="15000"/>
                  </a:schemeClr>
                </a:solidFill>
              </a:rPr>
              <a:t>”</a:t>
            </a:r>
            <a:r>
              <a:rPr lang="en-US" altLang="ja-JP" sz="2000" dirty="0">
                <a:solidFill>
                  <a:schemeClr val="tx1">
                    <a:lumMod val="85000"/>
                    <a:lumOff val="15000"/>
                  </a:schemeClr>
                </a:solidFill>
              </a:rPr>
              <a:t> were ready to fight within minutes of getting these warnings.</a:t>
            </a:r>
            <a:endParaRPr lang="en-US" sz="2000" dirty="0">
              <a:solidFill>
                <a:schemeClr val="tx1">
                  <a:lumMod val="85000"/>
                  <a:lumOff val="15000"/>
                </a:schemeClr>
              </a:solidFill>
            </a:endParaRPr>
          </a:p>
        </p:txBody>
      </p:sp>
      <p:sp>
        <p:nvSpPr>
          <p:cNvPr id="5" name="Down Arrow 4"/>
          <p:cNvSpPr/>
          <p:nvPr/>
        </p:nvSpPr>
        <p:spPr>
          <a:xfrm>
            <a:off x="4590310" y="3491872"/>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95241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84094"/>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Angles</a:t>
            </a:r>
          </a:p>
        </p:txBody>
      </p:sp>
      <p:sp>
        <p:nvSpPr>
          <p:cNvPr id="3" name="TextBox 4"/>
          <p:cNvSpPr txBox="1">
            <a:spLocks noChangeArrowheads="1"/>
          </p:cNvSpPr>
          <p:nvPr/>
        </p:nvSpPr>
        <p:spPr bwMode="auto">
          <a:xfrm>
            <a:off x="757990" y="4225474"/>
            <a:ext cx="7519738"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There are three ways to name angles. We can name them by number. We can name them by the vertex. We can name them with three points.</a:t>
            </a:r>
            <a:r>
              <a:rPr lang="en-US" sz="2000" dirty="0">
                <a:solidFill>
                  <a:schemeClr val="tx1">
                    <a:lumMod val="85000"/>
                    <a:lumOff val="15000"/>
                  </a:schemeClr>
                </a:solidFill>
              </a:rPr>
              <a:t> One point is on one ray. One point is on the vertex. One point is on the other ray. The vertex must be the second point in the name (∠</a:t>
            </a:r>
            <a:r>
              <a:rPr lang="en-US" sz="2000" i="1" dirty="0">
                <a:solidFill>
                  <a:schemeClr val="tx1">
                    <a:lumMod val="85000"/>
                    <a:lumOff val="15000"/>
                  </a:schemeClr>
                </a:solidFill>
              </a:rPr>
              <a:t>ABC).</a:t>
            </a:r>
            <a:endParaRPr lang="en-US" sz="2000" dirty="0">
              <a:solidFill>
                <a:schemeClr val="tx1">
                  <a:lumMod val="85000"/>
                  <a:lumOff val="15000"/>
                </a:schemeClr>
              </a:solidFill>
            </a:endParaRPr>
          </a:p>
        </p:txBody>
      </p:sp>
      <p:sp>
        <p:nvSpPr>
          <p:cNvPr id="4" name="TextBox 5"/>
          <p:cNvSpPr txBox="1">
            <a:spLocks noChangeArrowheads="1"/>
          </p:cNvSpPr>
          <p:nvPr/>
        </p:nvSpPr>
        <p:spPr bwMode="auto">
          <a:xfrm>
            <a:off x="3537285" y="1150839"/>
            <a:ext cx="4740442"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u="sng" dirty="0">
                <a:solidFill>
                  <a:schemeClr val="tx1">
                    <a:lumMod val="85000"/>
                    <a:lumOff val="15000"/>
                  </a:schemeClr>
                </a:solidFill>
              </a:rPr>
              <a:t>There are three ways to identify angles: by number, by the vertex, or by three points.</a:t>
            </a:r>
            <a:r>
              <a:rPr lang="en-US" sz="2000" dirty="0">
                <a:solidFill>
                  <a:schemeClr val="tx1">
                    <a:lumMod val="85000"/>
                    <a:lumOff val="15000"/>
                  </a:schemeClr>
                </a:solidFill>
              </a:rPr>
              <a:t> If we use three points, they must consist of a point on one ray, the vertex, and a point on the other ray. If you use three points to name an angle, the vertex must be the second point in the name (∠</a:t>
            </a:r>
            <a:r>
              <a:rPr lang="en-US" sz="2000" i="1" dirty="0">
                <a:solidFill>
                  <a:schemeClr val="tx1">
                    <a:lumMod val="85000"/>
                    <a:lumOff val="15000"/>
                  </a:schemeClr>
                </a:solidFill>
              </a:rPr>
              <a:t>ABC).       </a:t>
            </a:r>
            <a:endParaRPr lang="en-US" sz="2000" dirty="0">
              <a:solidFill>
                <a:schemeClr val="tx1">
                  <a:lumMod val="85000"/>
                  <a:lumOff val="15000"/>
                </a:schemeClr>
              </a:solidFill>
            </a:endParaRPr>
          </a:p>
        </p:txBody>
      </p:sp>
      <p:sp>
        <p:nvSpPr>
          <p:cNvPr id="5" name="Down Arrow 4"/>
          <p:cNvSpPr/>
          <p:nvPr/>
        </p:nvSpPr>
        <p:spPr>
          <a:xfrm>
            <a:off x="4425727" y="3813029"/>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989" y="1516584"/>
            <a:ext cx="254635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9932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7989" y="484094"/>
            <a:ext cx="7296798" cy="1116106"/>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C00000"/>
                </a:solidFill>
              </a:rPr>
              <a:t>How would you adapt this text?</a:t>
            </a:r>
          </a:p>
        </p:txBody>
      </p:sp>
      <p:sp>
        <p:nvSpPr>
          <p:cNvPr id="3" name="TextBox 5"/>
          <p:cNvSpPr txBox="1">
            <a:spLocks noChangeArrowheads="1"/>
          </p:cNvSpPr>
          <p:nvPr/>
        </p:nvSpPr>
        <p:spPr bwMode="auto">
          <a:xfrm>
            <a:off x="3645568" y="4087906"/>
            <a:ext cx="5143234"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tx1">
                    <a:lumMod val="85000"/>
                    <a:lumOff val="15000"/>
                  </a:schemeClr>
                </a:solidFill>
                <a:latin typeface="+mn-lt"/>
              </a:rPr>
              <a:t>Paramecia</a:t>
            </a:r>
            <a:endParaRPr lang="en-US" sz="2000" dirty="0">
              <a:solidFill>
                <a:schemeClr val="tx1">
                  <a:lumMod val="85000"/>
                  <a:lumOff val="15000"/>
                </a:schemeClr>
              </a:solidFill>
              <a:latin typeface="+mn-lt"/>
            </a:endParaRPr>
          </a:p>
          <a:p>
            <a:pPr eaLnBrk="1" hangingPunct="1"/>
            <a:r>
              <a:rPr lang="en-US" sz="2000" u="sng" dirty="0">
                <a:solidFill>
                  <a:schemeClr val="tx1">
                    <a:lumMod val="85000"/>
                    <a:lumOff val="15000"/>
                  </a:schemeClr>
                </a:solidFill>
                <a:latin typeface="+mn-lt"/>
              </a:rPr>
              <a:t>The paramecium is a kind of protozoa. It is the most common kind. </a:t>
            </a:r>
            <a:r>
              <a:rPr lang="en-US" sz="2000" dirty="0">
                <a:solidFill>
                  <a:schemeClr val="tx1">
                    <a:lumMod val="85000"/>
                    <a:lumOff val="15000"/>
                  </a:schemeClr>
                </a:solidFill>
                <a:latin typeface="+mn-lt"/>
              </a:rPr>
              <a:t>They are big for microbes. You can see them with your eyes. You don</a:t>
            </a:r>
            <a:r>
              <a:rPr lang="ja-JP" altLang="en-US" sz="2000" dirty="0">
                <a:solidFill>
                  <a:schemeClr val="tx1">
                    <a:lumMod val="85000"/>
                    <a:lumOff val="15000"/>
                  </a:schemeClr>
                </a:solidFill>
                <a:latin typeface="+mn-lt"/>
              </a:rPr>
              <a:t>’</a:t>
            </a:r>
            <a:r>
              <a:rPr lang="en-US" altLang="ja-JP" sz="2000" dirty="0">
                <a:solidFill>
                  <a:schemeClr val="tx1">
                    <a:lumMod val="85000"/>
                    <a:lumOff val="15000"/>
                  </a:schemeClr>
                </a:solidFill>
                <a:latin typeface="+mn-lt"/>
              </a:rPr>
              <a:t>t need a microscope.  They look like gray specks in a body of water.</a:t>
            </a:r>
            <a:endParaRPr lang="en-US" sz="2000" dirty="0">
              <a:solidFill>
                <a:schemeClr val="tx1">
                  <a:lumMod val="85000"/>
                  <a:lumOff val="15000"/>
                </a:schemeClr>
              </a:solidFill>
              <a:latin typeface="+mn-lt"/>
            </a:endParaRPr>
          </a:p>
        </p:txBody>
      </p:sp>
      <p:sp>
        <p:nvSpPr>
          <p:cNvPr id="4" name="TextBox 5"/>
          <p:cNvSpPr txBox="1">
            <a:spLocks noChangeArrowheads="1"/>
          </p:cNvSpPr>
          <p:nvPr/>
        </p:nvSpPr>
        <p:spPr bwMode="auto">
          <a:xfrm>
            <a:off x="757989" y="1470392"/>
            <a:ext cx="7628463"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chemeClr val="tx1">
                    <a:lumMod val="85000"/>
                    <a:lumOff val="15000"/>
                  </a:schemeClr>
                </a:solidFill>
                <a:latin typeface="+mn-lt"/>
              </a:rPr>
              <a:t>Paramecia</a:t>
            </a:r>
            <a:endParaRPr lang="en-US" sz="2000" dirty="0">
              <a:solidFill>
                <a:schemeClr val="tx1">
                  <a:lumMod val="85000"/>
                  <a:lumOff val="15000"/>
                </a:schemeClr>
              </a:solidFill>
              <a:latin typeface="+mn-lt"/>
            </a:endParaRPr>
          </a:p>
          <a:p>
            <a:pPr eaLnBrk="1" hangingPunct="1"/>
            <a:r>
              <a:rPr lang="en-US" sz="2000" u="sng" dirty="0">
                <a:solidFill>
                  <a:schemeClr val="tx1">
                    <a:lumMod val="85000"/>
                    <a:lumOff val="15000"/>
                  </a:schemeClr>
                </a:solidFill>
                <a:latin typeface="+mn-lt"/>
              </a:rPr>
              <a:t>The most common protozoa is the paramecium.</a:t>
            </a:r>
            <a:r>
              <a:rPr lang="en-US" sz="2000" dirty="0">
                <a:solidFill>
                  <a:schemeClr val="tx1">
                    <a:lumMod val="85000"/>
                    <a:lumOff val="15000"/>
                  </a:schemeClr>
                </a:solidFill>
                <a:latin typeface="+mn-lt"/>
              </a:rPr>
              <a:t> While it is very small, you can actually see paramecia without the use of a microscope. They are big enough that you can see them in water with the naked eye. The paramecia look like gray specks.</a:t>
            </a:r>
          </a:p>
        </p:txBody>
      </p:sp>
      <p:sp>
        <p:nvSpPr>
          <p:cNvPr id="5" name="Down Arrow 4"/>
          <p:cNvSpPr/>
          <p:nvPr/>
        </p:nvSpPr>
        <p:spPr>
          <a:xfrm>
            <a:off x="4381720" y="3417704"/>
            <a:ext cx="381000" cy="304800"/>
          </a:xfrm>
          <a:prstGeom prst="downArrow">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989" y="4087906"/>
            <a:ext cx="2678113" cy="147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604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58952" y="1719402"/>
            <a:ext cx="3618867" cy="2943111"/>
          </a:xfrm>
        </p:spPr>
        <p:txBody>
          <a:bodyPr>
            <a:normAutofit/>
          </a:bodyPr>
          <a:lstStyle/>
          <a:p>
            <a:r>
              <a:rPr lang="en-US" u="sng" dirty="0"/>
              <a:t>Today I will</a:t>
            </a:r>
            <a:r>
              <a:rPr lang="en-US" dirty="0"/>
              <a:t> </a:t>
            </a:r>
            <a:r>
              <a:rPr lang="en-US" b="1" i="1" dirty="0" smtClean="0"/>
              <a:t>explore</a:t>
            </a:r>
            <a:r>
              <a:rPr lang="en-US" dirty="0" smtClean="0"/>
              <a:t> </a:t>
            </a:r>
            <a:r>
              <a:rPr lang="en-US" b="1" dirty="0"/>
              <a:t>sheltered instruction techniques and strategies </a:t>
            </a:r>
            <a:r>
              <a:rPr lang="en-US" dirty="0"/>
              <a:t>to make content comprehensible for </a:t>
            </a:r>
            <a:r>
              <a:rPr lang="en-US" dirty="0" smtClean="0"/>
              <a:t>ELs</a:t>
            </a:r>
            <a:r>
              <a:rPr lang="en-US" dirty="0"/>
              <a:t>.</a:t>
            </a:r>
          </a:p>
        </p:txBody>
      </p:sp>
      <p:sp>
        <p:nvSpPr>
          <p:cNvPr id="5" name="Text Placeholder 4"/>
          <p:cNvSpPr>
            <a:spLocks noGrp="1"/>
          </p:cNvSpPr>
          <p:nvPr>
            <p:ph type="body" sz="quarter" idx="3"/>
          </p:nvPr>
        </p:nvSpPr>
        <p:spPr>
          <a:xfrm>
            <a:off x="4656537" y="673099"/>
            <a:ext cx="4270152" cy="576263"/>
          </a:xfrm>
        </p:spPr>
        <p:txBody>
          <a:bodyPr/>
          <a:lstStyle/>
          <a:p>
            <a:r>
              <a:rPr lang="en-US" sz="2800" dirty="0"/>
              <a:t>Language Objective</a:t>
            </a:r>
          </a:p>
        </p:txBody>
      </p:sp>
      <p:sp>
        <p:nvSpPr>
          <p:cNvPr id="6" name="Content Placeholder 5"/>
          <p:cNvSpPr>
            <a:spLocks noGrp="1"/>
          </p:cNvSpPr>
          <p:nvPr>
            <p:ph sz="quarter" idx="4"/>
          </p:nvPr>
        </p:nvSpPr>
        <p:spPr>
          <a:xfrm>
            <a:off x="4549271" y="1719402"/>
            <a:ext cx="3618869" cy="2628015"/>
          </a:xfrm>
        </p:spPr>
        <p:txBody>
          <a:bodyPr>
            <a:normAutofit/>
          </a:bodyPr>
          <a:lstStyle/>
          <a:p>
            <a:r>
              <a:rPr lang="en-US" u="sng" dirty="0"/>
              <a:t>Today I will</a:t>
            </a:r>
            <a:r>
              <a:rPr lang="en-US" dirty="0"/>
              <a:t> </a:t>
            </a:r>
            <a:r>
              <a:rPr lang="en-US" b="1" i="1" dirty="0" smtClean="0"/>
              <a:t>share</a:t>
            </a:r>
            <a:r>
              <a:rPr lang="en-US" dirty="0" smtClean="0"/>
              <a:t> different </a:t>
            </a:r>
            <a:r>
              <a:rPr lang="en-US" dirty="0"/>
              <a:t>ideas on </a:t>
            </a:r>
            <a:r>
              <a:rPr lang="en-US" b="1" dirty="0"/>
              <a:t>how to implement sheltered instruction</a:t>
            </a:r>
            <a:r>
              <a:rPr lang="en-US" dirty="0"/>
              <a:t> strategies in the classroom.</a:t>
            </a:r>
          </a:p>
        </p:txBody>
      </p:sp>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70187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to your 6 o’clock</a:t>
            </a:r>
          </a:p>
        </p:txBody>
      </p:sp>
      <p:sp>
        <p:nvSpPr>
          <p:cNvPr id="3" name="Content Placeholder 2"/>
          <p:cNvSpPr>
            <a:spLocks noGrp="1"/>
          </p:cNvSpPr>
          <p:nvPr>
            <p:ph idx="1"/>
          </p:nvPr>
        </p:nvSpPr>
        <p:spPr>
          <a:xfrm>
            <a:off x="762000" y="990726"/>
            <a:ext cx="7515726" cy="3416300"/>
          </a:xfrm>
        </p:spPr>
        <p:txBody>
          <a:bodyPr>
            <a:noAutofit/>
          </a:bodyPr>
          <a:lstStyle/>
          <a:p>
            <a:r>
              <a:rPr lang="en-US" sz="2600" dirty="0"/>
              <a:t>One of the </a:t>
            </a:r>
            <a:r>
              <a:rPr lang="en-US" sz="2600" b="1" u="sng" dirty="0"/>
              <a:t>benefits</a:t>
            </a:r>
            <a:r>
              <a:rPr lang="en-US" sz="2600" dirty="0"/>
              <a:t> of including structured reading and writing activities in my classroom is…</a:t>
            </a:r>
          </a:p>
          <a:p>
            <a:r>
              <a:rPr lang="en-US" sz="2600" dirty="0"/>
              <a:t>One of the </a:t>
            </a:r>
            <a:r>
              <a:rPr lang="en-US" sz="2600" b="1" u="sng" dirty="0"/>
              <a:t>challenges</a:t>
            </a:r>
            <a:r>
              <a:rPr lang="en-US" sz="2600" dirty="0"/>
              <a:t> of including structured reading and writing activities in my class is…</a:t>
            </a:r>
          </a:p>
          <a:p>
            <a:r>
              <a:rPr lang="en-US" sz="2600" dirty="0"/>
              <a:t>Something I can do to </a:t>
            </a:r>
            <a:r>
              <a:rPr lang="en-US" sz="2600" b="1" u="sng" dirty="0"/>
              <a:t>overcome</a:t>
            </a:r>
            <a:r>
              <a:rPr lang="en-US" sz="2600" dirty="0"/>
              <a:t> this challenge is…</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0056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TextBox 5"/>
          <p:cNvSpPr txBox="1"/>
          <p:nvPr/>
        </p:nvSpPr>
        <p:spPr>
          <a:xfrm>
            <a:off x="3282588" y="3185725"/>
            <a:ext cx="2858924" cy="369332"/>
          </a:xfrm>
          <a:prstGeom prst="rect">
            <a:avLst/>
          </a:prstGeom>
          <a:noFill/>
        </p:spPr>
        <p:txBody>
          <a:bodyPr wrap="none" rtlCol="0">
            <a:spAutoFit/>
          </a:bodyPr>
          <a:lstStyle/>
          <a:p>
            <a:pPr algn="ctr"/>
            <a:r>
              <a:rPr lang="en-US" b="1" dirty="0"/>
              <a:t>Randomization Techniques</a:t>
            </a:r>
          </a:p>
        </p:txBody>
      </p:sp>
      <p:sp>
        <p:nvSpPr>
          <p:cNvPr id="9" name="TextBox 8"/>
          <p:cNvSpPr txBox="1"/>
          <p:nvPr/>
        </p:nvSpPr>
        <p:spPr>
          <a:xfrm>
            <a:off x="3495311" y="3502658"/>
            <a:ext cx="2433488" cy="369332"/>
          </a:xfrm>
          <a:prstGeom prst="rect">
            <a:avLst/>
          </a:prstGeom>
          <a:noFill/>
        </p:spPr>
        <p:txBody>
          <a:bodyPr wrap="none" rtlCol="0">
            <a:spAutoFit/>
          </a:bodyPr>
          <a:lstStyle/>
          <a:p>
            <a:pPr algn="ctr"/>
            <a:r>
              <a:rPr lang="en-US" b="1" dirty="0"/>
              <a:t>Total Response Signals</a:t>
            </a:r>
          </a:p>
        </p:txBody>
      </p:sp>
      <p:sp>
        <p:nvSpPr>
          <p:cNvPr id="10" name="TextBox 9"/>
          <p:cNvSpPr txBox="1"/>
          <p:nvPr/>
        </p:nvSpPr>
        <p:spPr>
          <a:xfrm>
            <a:off x="2973157" y="3883660"/>
            <a:ext cx="3493842" cy="369332"/>
          </a:xfrm>
          <a:prstGeom prst="rect">
            <a:avLst/>
          </a:prstGeom>
          <a:noFill/>
        </p:spPr>
        <p:txBody>
          <a:bodyPr wrap="none" rtlCol="0">
            <a:spAutoFit/>
          </a:bodyPr>
          <a:lstStyle/>
          <a:p>
            <a:pPr algn="ctr"/>
            <a:r>
              <a:rPr lang="en-US" b="1" dirty="0"/>
              <a:t>Developing Academic Vocabulary</a:t>
            </a:r>
          </a:p>
        </p:txBody>
      </p:sp>
      <p:sp>
        <p:nvSpPr>
          <p:cNvPr id="11" name="TextBox 10"/>
          <p:cNvSpPr txBox="1"/>
          <p:nvPr/>
        </p:nvSpPr>
        <p:spPr>
          <a:xfrm>
            <a:off x="3159802" y="4239678"/>
            <a:ext cx="3104504" cy="369332"/>
          </a:xfrm>
          <a:prstGeom prst="rect">
            <a:avLst/>
          </a:prstGeom>
          <a:noFill/>
        </p:spPr>
        <p:txBody>
          <a:bodyPr wrap="none" rtlCol="0">
            <a:spAutoFit/>
          </a:bodyPr>
          <a:lstStyle/>
          <a:p>
            <a:pPr algn="ctr"/>
            <a:r>
              <a:rPr lang="en-US" b="1" dirty="0"/>
              <a:t>Structured Reading Activities</a:t>
            </a:r>
          </a:p>
        </p:txBody>
      </p:sp>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84076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conversations</a:t>
            </a:r>
          </a:p>
        </p:txBody>
      </p:sp>
      <p:sp>
        <p:nvSpPr>
          <p:cNvPr id="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4104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Conversations</a:t>
            </a:r>
          </a:p>
        </p:txBody>
      </p:sp>
      <p:sp>
        <p:nvSpPr>
          <p:cNvPr id="5" name="Content Placeholder 2"/>
          <p:cNvSpPr>
            <a:spLocks noGrp="1"/>
          </p:cNvSpPr>
          <p:nvPr>
            <p:ph idx="1"/>
          </p:nvPr>
        </p:nvSpPr>
        <p:spPr>
          <a:xfrm>
            <a:off x="4360720" y="427037"/>
            <a:ext cx="3939987" cy="4144963"/>
          </a:xfrm>
        </p:spPr>
        <p:txBody>
          <a:bodyPr>
            <a:normAutofit/>
          </a:bodyPr>
          <a:lstStyle/>
          <a:p>
            <a:r>
              <a:rPr lang="en-US" sz="2400" dirty="0"/>
              <a:t>Think-Pair-Share</a:t>
            </a:r>
          </a:p>
          <a:p>
            <a:r>
              <a:rPr lang="en-US" sz="2400" dirty="0"/>
              <a:t>Think-Write-Pair-Share</a:t>
            </a:r>
          </a:p>
          <a:p>
            <a:r>
              <a:rPr lang="en-US" sz="2400" dirty="0"/>
              <a:t>Question-Signal-Stem-Share-Assess</a:t>
            </a:r>
          </a:p>
          <a:p>
            <a:r>
              <a:rPr lang="en-US" sz="2400" dirty="0"/>
              <a:t>Expert Gallery Walk</a:t>
            </a:r>
          </a:p>
          <a:p>
            <a:r>
              <a:rPr lang="en-US" sz="2400" dirty="0"/>
              <a:t>Three-Step Interview</a:t>
            </a:r>
          </a:p>
          <a:p>
            <a:r>
              <a:rPr lang="en-US" sz="2400" dirty="0"/>
              <a:t>1-2-4-All</a:t>
            </a:r>
          </a:p>
        </p:txBody>
      </p:sp>
      <p:pic>
        <p:nvPicPr>
          <p:cNvPr id="6" name="Picture 5"/>
          <p:cNvPicPr>
            <a:picLocks noChangeAspect="1"/>
          </p:cNvPicPr>
          <p:nvPr/>
        </p:nvPicPr>
        <p:blipFill>
          <a:blip r:embed="rId2"/>
          <a:stretch>
            <a:fillRect/>
          </a:stretch>
        </p:blipFill>
        <p:spPr>
          <a:xfrm>
            <a:off x="905296" y="750148"/>
            <a:ext cx="2869886" cy="3352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3278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9485" y="697832"/>
            <a:ext cx="5257800" cy="5029200"/>
          </a:xfrm>
          <a:prstGeom prst="rect">
            <a:avLst/>
          </a:prstGeom>
        </p:spPr>
      </p:pic>
      <p:sp>
        <p:nvSpPr>
          <p:cNvPr id="7" name="TextBox 6"/>
          <p:cNvSpPr txBox="1"/>
          <p:nvPr/>
        </p:nvSpPr>
        <p:spPr>
          <a:xfrm>
            <a:off x="3033580" y="2440954"/>
            <a:ext cx="3448380" cy="369332"/>
          </a:xfrm>
          <a:prstGeom prst="rect">
            <a:avLst/>
          </a:prstGeom>
          <a:noFill/>
        </p:spPr>
        <p:txBody>
          <a:bodyPr wrap="none" rtlCol="0">
            <a:spAutoFit/>
          </a:bodyPr>
          <a:lstStyle/>
          <a:p>
            <a:pPr algn="ctr"/>
            <a:r>
              <a:rPr lang="en-US" b="1" dirty="0"/>
              <a:t>Content and Language Objective</a:t>
            </a:r>
          </a:p>
        </p:txBody>
      </p:sp>
      <p:sp>
        <p:nvSpPr>
          <p:cNvPr id="8" name="TextBox 7"/>
          <p:cNvSpPr txBox="1"/>
          <p:nvPr/>
        </p:nvSpPr>
        <p:spPr>
          <a:xfrm>
            <a:off x="3330825" y="2816393"/>
            <a:ext cx="2775119" cy="369332"/>
          </a:xfrm>
          <a:prstGeom prst="rect">
            <a:avLst/>
          </a:prstGeom>
          <a:noFill/>
        </p:spPr>
        <p:txBody>
          <a:bodyPr wrap="none" rtlCol="0">
            <a:spAutoFit/>
          </a:bodyPr>
          <a:lstStyle/>
          <a:p>
            <a:pPr algn="ctr"/>
            <a:r>
              <a:rPr lang="en-US" b="1" dirty="0"/>
              <a:t>Using Complete Sentences</a:t>
            </a:r>
          </a:p>
        </p:txBody>
      </p:sp>
      <p:sp>
        <p:nvSpPr>
          <p:cNvPr id="14" name="TextBox 13"/>
          <p:cNvSpPr txBox="1"/>
          <p:nvPr/>
        </p:nvSpPr>
        <p:spPr>
          <a:xfrm rot="151231">
            <a:off x="2781273" y="1425333"/>
            <a:ext cx="3739418" cy="830997"/>
          </a:xfrm>
          <a:prstGeom prst="rect">
            <a:avLst/>
          </a:prstGeom>
          <a:noFill/>
        </p:spPr>
        <p:txBody>
          <a:bodyPr wrap="square" rtlCol="0">
            <a:spAutoFit/>
          </a:bodyPr>
          <a:lstStyle/>
          <a:p>
            <a:pPr algn="ctr"/>
            <a:r>
              <a:rPr lang="en-US" sz="2400" b="1" dirty="0"/>
              <a:t>SHELTERED INSTRUCTION</a:t>
            </a:r>
          </a:p>
        </p:txBody>
      </p:sp>
      <p:sp>
        <p:nvSpPr>
          <p:cNvPr id="6" name="TextBox 5"/>
          <p:cNvSpPr txBox="1"/>
          <p:nvPr/>
        </p:nvSpPr>
        <p:spPr>
          <a:xfrm>
            <a:off x="3282588" y="3185725"/>
            <a:ext cx="2858924" cy="369332"/>
          </a:xfrm>
          <a:prstGeom prst="rect">
            <a:avLst/>
          </a:prstGeom>
          <a:noFill/>
        </p:spPr>
        <p:txBody>
          <a:bodyPr wrap="none" rtlCol="0">
            <a:spAutoFit/>
          </a:bodyPr>
          <a:lstStyle/>
          <a:p>
            <a:pPr algn="ctr"/>
            <a:r>
              <a:rPr lang="en-US" b="1" dirty="0"/>
              <a:t>Randomization Techniques</a:t>
            </a:r>
          </a:p>
        </p:txBody>
      </p:sp>
      <p:sp>
        <p:nvSpPr>
          <p:cNvPr id="9" name="TextBox 8"/>
          <p:cNvSpPr txBox="1"/>
          <p:nvPr/>
        </p:nvSpPr>
        <p:spPr>
          <a:xfrm>
            <a:off x="3495311" y="3502658"/>
            <a:ext cx="2433488" cy="369332"/>
          </a:xfrm>
          <a:prstGeom prst="rect">
            <a:avLst/>
          </a:prstGeom>
          <a:noFill/>
        </p:spPr>
        <p:txBody>
          <a:bodyPr wrap="none" rtlCol="0">
            <a:spAutoFit/>
          </a:bodyPr>
          <a:lstStyle/>
          <a:p>
            <a:pPr algn="ctr"/>
            <a:r>
              <a:rPr lang="en-US" b="1" dirty="0"/>
              <a:t>Total Response Signals</a:t>
            </a:r>
          </a:p>
        </p:txBody>
      </p:sp>
      <p:sp>
        <p:nvSpPr>
          <p:cNvPr id="10" name="TextBox 9"/>
          <p:cNvSpPr txBox="1"/>
          <p:nvPr/>
        </p:nvSpPr>
        <p:spPr>
          <a:xfrm>
            <a:off x="2973157" y="3883660"/>
            <a:ext cx="3493842" cy="369332"/>
          </a:xfrm>
          <a:prstGeom prst="rect">
            <a:avLst/>
          </a:prstGeom>
          <a:noFill/>
        </p:spPr>
        <p:txBody>
          <a:bodyPr wrap="none" rtlCol="0">
            <a:spAutoFit/>
          </a:bodyPr>
          <a:lstStyle/>
          <a:p>
            <a:pPr algn="ctr"/>
            <a:r>
              <a:rPr lang="en-US" b="1" dirty="0"/>
              <a:t>Developing Academic Vocabulary</a:t>
            </a:r>
          </a:p>
        </p:txBody>
      </p:sp>
      <p:sp>
        <p:nvSpPr>
          <p:cNvPr id="11" name="TextBox 10"/>
          <p:cNvSpPr txBox="1"/>
          <p:nvPr/>
        </p:nvSpPr>
        <p:spPr>
          <a:xfrm>
            <a:off x="3159802" y="4239678"/>
            <a:ext cx="3104504" cy="369332"/>
          </a:xfrm>
          <a:prstGeom prst="rect">
            <a:avLst/>
          </a:prstGeom>
          <a:noFill/>
        </p:spPr>
        <p:txBody>
          <a:bodyPr wrap="none" rtlCol="0">
            <a:spAutoFit/>
          </a:bodyPr>
          <a:lstStyle/>
          <a:p>
            <a:pPr algn="ctr"/>
            <a:r>
              <a:rPr lang="en-US" b="1" dirty="0"/>
              <a:t>Structured Reading Activities</a:t>
            </a:r>
          </a:p>
        </p:txBody>
      </p:sp>
      <p:sp>
        <p:nvSpPr>
          <p:cNvPr id="12" name="TextBox 11"/>
          <p:cNvSpPr txBox="1"/>
          <p:nvPr/>
        </p:nvSpPr>
        <p:spPr>
          <a:xfrm>
            <a:off x="3349018" y="4546566"/>
            <a:ext cx="2726067" cy="369332"/>
          </a:xfrm>
          <a:prstGeom prst="rect">
            <a:avLst/>
          </a:prstGeom>
          <a:noFill/>
        </p:spPr>
        <p:txBody>
          <a:bodyPr wrap="none" rtlCol="0">
            <a:spAutoFit/>
          </a:bodyPr>
          <a:lstStyle/>
          <a:p>
            <a:pPr algn="ctr"/>
            <a:r>
              <a:rPr lang="en-US" b="1" dirty="0"/>
              <a:t>Structured Conversations</a:t>
            </a:r>
          </a:p>
        </p:txBody>
      </p:sp>
      <p:sp>
        <p:nvSpPr>
          <p:cNvPr id="1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54124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58952" y="1719402"/>
            <a:ext cx="3618867" cy="2943111"/>
          </a:xfrm>
        </p:spPr>
        <p:txBody>
          <a:bodyPr>
            <a:normAutofit/>
          </a:bodyPr>
          <a:lstStyle/>
          <a:p>
            <a:r>
              <a:rPr lang="en-US" u="sng" dirty="0"/>
              <a:t>Today I</a:t>
            </a:r>
            <a:r>
              <a:rPr lang="en-US" dirty="0"/>
              <a:t> </a:t>
            </a:r>
            <a:r>
              <a:rPr lang="en-US" b="1" i="1" dirty="0"/>
              <a:t>explored</a:t>
            </a:r>
            <a:r>
              <a:rPr lang="en-US" dirty="0"/>
              <a:t> </a:t>
            </a:r>
            <a:r>
              <a:rPr lang="en-US" b="1" dirty="0"/>
              <a:t>sheltered instruction techniques and strategies </a:t>
            </a:r>
            <a:r>
              <a:rPr lang="en-US" dirty="0"/>
              <a:t>to make content comprehensible for my ELLs.</a:t>
            </a:r>
          </a:p>
        </p:txBody>
      </p:sp>
      <p:sp>
        <p:nvSpPr>
          <p:cNvPr id="5" name="Text Placeholder 4"/>
          <p:cNvSpPr>
            <a:spLocks noGrp="1"/>
          </p:cNvSpPr>
          <p:nvPr>
            <p:ph type="body" sz="quarter" idx="3"/>
          </p:nvPr>
        </p:nvSpPr>
        <p:spPr>
          <a:xfrm>
            <a:off x="4656537" y="673099"/>
            <a:ext cx="4270152" cy="576263"/>
          </a:xfrm>
        </p:spPr>
        <p:txBody>
          <a:bodyPr/>
          <a:lstStyle/>
          <a:p>
            <a:r>
              <a:rPr lang="en-US" sz="2800" dirty="0"/>
              <a:t>Language Objective</a:t>
            </a:r>
          </a:p>
        </p:txBody>
      </p:sp>
      <p:sp>
        <p:nvSpPr>
          <p:cNvPr id="6" name="Content Placeholder 5"/>
          <p:cNvSpPr>
            <a:spLocks noGrp="1"/>
          </p:cNvSpPr>
          <p:nvPr>
            <p:ph sz="quarter" idx="4"/>
          </p:nvPr>
        </p:nvSpPr>
        <p:spPr>
          <a:xfrm>
            <a:off x="4549271" y="1719402"/>
            <a:ext cx="3618869" cy="2628015"/>
          </a:xfrm>
        </p:spPr>
        <p:txBody>
          <a:bodyPr>
            <a:normAutofit/>
          </a:bodyPr>
          <a:lstStyle/>
          <a:p>
            <a:r>
              <a:rPr lang="en-US" u="sng" dirty="0"/>
              <a:t>Today I</a:t>
            </a:r>
            <a:r>
              <a:rPr lang="en-US" dirty="0"/>
              <a:t> </a:t>
            </a:r>
            <a:r>
              <a:rPr lang="en-US" b="1" i="1" dirty="0"/>
              <a:t>shared</a:t>
            </a:r>
            <a:r>
              <a:rPr lang="en-US" dirty="0"/>
              <a:t> different ideas on </a:t>
            </a:r>
            <a:r>
              <a:rPr lang="en-US" b="1" dirty="0"/>
              <a:t>how to implement sheltered instruction</a:t>
            </a:r>
            <a:r>
              <a:rPr lang="en-US" dirty="0"/>
              <a:t> strategies in my </a:t>
            </a:r>
            <a:r>
              <a:rPr lang="en-US" dirty="0" smtClean="0"/>
              <a:t>classrooms.</a:t>
            </a:r>
            <a:endParaRPr lang="en-US" dirty="0"/>
          </a:p>
        </p:txBody>
      </p:sp>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31623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PlANNING</a:t>
            </a:r>
            <a:r>
              <a:rPr lang="en-US" dirty="0"/>
              <a:t> FOR SUCCESS</a:t>
            </a:r>
          </a:p>
        </p:txBody>
      </p:sp>
      <p:sp>
        <p:nvSpPr>
          <p:cNvPr id="3" name="Text Placeholder 2"/>
          <p:cNvSpPr>
            <a:spLocks noGrp="1"/>
          </p:cNvSpPr>
          <p:nvPr>
            <p:ph type="body" idx="1"/>
          </p:nvPr>
        </p:nvSpPr>
        <p:spPr/>
        <p:txBody>
          <a:bodyPr/>
          <a:lstStyle/>
          <a:p>
            <a:r>
              <a:rPr lang="en-US" dirty="0"/>
              <a:t>With Thinking Maps</a:t>
            </a:r>
          </a:p>
        </p:txBody>
      </p:sp>
      <p:sp>
        <p:nvSpPr>
          <p:cNvPr id="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45188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8382000" cy="1600200"/>
          </a:xfrm>
        </p:spPr>
        <p:txBody>
          <a:bodyPr>
            <a:normAutofit fontScale="90000"/>
          </a:bodyPr>
          <a:lstStyle/>
          <a:p>
            <a:r>
              <a:rPr lang="en-US" dirty="0"/>
              <a:t>Struggling School Temptation</a:t>
            </a:r>
          </a:p>
        </p:txBody>
      </p:sp>
      <p:pic>
        <p:nvPicPr>
          <p:cNvPr id="4" name="Picture 2"/>
          <p:cNvPicPr>
            <a:picLocks noChangeAspect="1" noChangeArrowheads="1"/>
          </p:cNvPicPr>
          <p:nvPr/>
        </p:nvPicPr>
        <p:blipFill>
          <a:blip r:embed="rId2" cstate="print"/>
          <a:srcRect l="14250" t="39333" r="60250" b="27333"/>
          <a:stretch>
            <a:fillRect/>
          </a:stretch>
        </p:blipFill>
        <p:spPr bwMode="auto">
          <a:xfrm>
            <a:off x="2227941" y="1188357"/>
            <a:ext cx="4695371" cy="3452479"/>
          </a:xfrm>
          <a:prstGeom prst="rect">
            <a:avLst/>
          </a:prstGeom>
          <a:noFill/>
          <a:ln w="9525">
            <a:noFill/>
            <a:miter lim="800000"/>
            <a:headEnd/>
            <a:tailEnd/>
          </a:ln>
          <a:effectLst/>
        </p:spPr>
      </p:pic>
      <p:sp>
        <p:nvSpPr>
          <p:cNvPr id="5" name="TextBox 4"/>
          <p:cNvSpPr txBox="1"/>
          <p:nvPr/>
        </p:nvSpPr>
        <p:spPr>
          <a:xfrm>
            <a:off x="1988460" y="3860801"/>
            <a:ext cx="1567543" cy="369332"/>
          </a:xfrm>
          <a:prstGeom prst="rect">
            <a:avLst/>
          </a:prstGeom>
          <a:noFill/>
        </p:spPr>
        <p:txBody>
          <a:bodyPr wrap="square" rtlCol="0">
            <a:spAutoFit/>
          </a:bodyPr>
          <a:lstStyle/>
          <a:p>
            <a:pPr algn="ctr"/>
            <a:r>
              <a:rPr lang="en-US" dirty="0"/>
              <a:t>initiatives</a:t>
            </a:r>
          </a:p>
        </p:txBody>
      </p:sp>
      <p:sp>
        <p:nvSpPr>
          <p:cNvPr id="6" name="TextBox 5"/>
          <p:cNvSpPr txBox="1"/>
          <p:nvPr/>
        </p:nvSpPr>
        <p:spPr>
          <a:xfrm>
            <a:off x="3209473" y="3935524"/>
            <a:ext cx="1567543" cy="369332"/>
          </a:xfrm>
          <a:prstGeom prst="rect">
            <a:avLst/>
          </a:prstGeom>
          <a:noFill/>
        </p:spPr>
        <p:txBody>
          <a:bodyPr wrap="square" rtlCol="0">
            <a:spAutoFit/>
          </a:bodyPr>
          <a:lstStyle/>
          <a:p>
            <a:pPr algn="ctr"/>
            <a:r>
              <a:rPr lang="en-US" dirty="0"/>
              <a:t>initiatives</a:t>
            </a:r>
          </a:p>
        </p:txBody>
      </p:sp>
      <p:sp>
        <p:nvSpPr>
          <p:cNvPr id="7" name="TextBox 6"/>
          <p:cNvSpPr txBox="1"/>
          <p:nvPr/>
        </p:nvSpPr>
        <p:spPr>
          <a:xfrm>
            <a:off x="4575626" y="3750858"/>
            <a:ext cx="1567543" cy="369332"/>
          </a:xfrm>
          <a:prstGeom prst="rect">
            <a:avLst/>
          </a:prstGeom>
          <a:noFill/>
        </p:spPr>
        <p:txBody>
          <a:bodyPr wrap="square" rtlCol="0">
            <a:spAutoFit/>
          </a:bodyPr>
          <a:lstStyle/>
          <a:p>
            <a:pPr algn="ctr"/>
            <a:r>
              <a:rPr lang="en-US" dirty="0"/>
              <a:t>initiatives</a:t>
            </a:r>
          </a:p>
        </p:txBody>
      </p:sp>
      <p:sp>
        <p:nvSpPr>
          <p:cNvPr id="8" name="TextBox 7"/>
          <p:cNvSpPr txBox="1"/>
          <p:nvPr/>
        </p:nvSpPr>
        <p:spPr>
          <a:xfrm>
            <a:off x="4152899" y="4262878"/>
            <a:ext cx="1567543" cy="369332"/>
          </a:xfrm>
          <a:prstGeom prst="rect">
            <a:avLst/>
          </a:prstGeom>
          <a:noFill/>
        </p:spPr>
        <p:txBody>
          <a:bodyPr wrap="square" rtlCol="0">
            <a:spAutoFit/>
          </a:bodyPr>
          <a:lstStyle/>
          <a:p>
            <a:pPr algn="ctr"/>
            <a:r>
              <a:rPr lang="en-US" dirty="0"/>
              <a:t>initiatives</a:t>
            </a:r>
          </a:p>
        </p:txBody>
      </p:sp>
      <p:sp>
        <p:nvSpPr>
          <p:cNvPr id="9" name="TextBox 8"/>
          <p:cNvSpPr txBox="1"/>
          <p:nvPr/>
        </p:nvSpPr>
        <p:spPr>
          <a:xfrm>
            <a:off x="5565318" y="4069586"/>
            <a:ext cx="1567543" cy="369332"/>
          </a:xfrm>
          <a:prstGeom prst="rect">
            <a:avLst/>
          </a:prstGeom>
          <a:noFill/>
        </p:spPr>
        <p:txBody>
          <a:bodyPr wrap="square" rtlCol="0">
            <a:spAutoFit/>
          </a:bodyPr>
          <a:lstStyle/>
          <a:p>
            <a:pPr algn="ctr"/>
            <a:r>
              <a:rPr lang="en-US" dirty="0"/>
              <a:t>initiatives</a:t>
            </a:r>
          </a:p>
        </p:txBody>
      </p:sp>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741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59084"/>
            <a:ext cx="7540171" cy="1600200"/>
          </a:xfrm>
        </p:spPr>
        <p:txBody>
          <a:bodyPr>
            <a:normAutofit/>
          </a:bodyPr>
          <a:lstStyle/>
          <a:p>
            <a:pPr algn="ctr"/>
            <a:r>
              <a:rPr lang="en-US" sz="4800" dirty="0"/>
              <a:t>What are Thinking Maps?</a:t>
            </a:r>
          </a:p>
        </p:txBody>
      </p:sp>
      <p:pic>
        <p:nvPicPr>
          <p:cNvPr id="10" name="Picture 2"/>
          <p:cNvPicPr>
            <a:picLocks noChangeAspect="1" noChangeArrowheads="1"/>
          </p:cNvPicPr>
          <p:nvPr/>
        </p:nvPicPr>
        <p:blipFill>
          <a:blip r:embed="rId2"/>
          <a:srcRect/>
          <a:stretch>
            <a:fillRect/>
          </a:stretch>
        </p:blipFill>
        <p:spPr bwMode="auto">
          <a:xfrm>
            <a:off x="2058231" y="412481"/>
            <a:ext cx="5045909" cy="5006975"/>
          </a:xfrm>
          <a:prstGeom prst="rect">
            <a:avLst/>
          </a:prstGeom>
          <a:noFill/>
          <a:ln w="9525">
            <a:noFill/>
            <a:miter lim="800000"/>
            <a:headEnd/>
            <a:tailEnd/>
          </a:ln>
        </p:spPr>
      </p:pic>
      <p:grpSp>
        <p:nvGrpSpPr>
          <p:cNvPr id="11" name="Group 22"/>
          <p:cNvGrpSpPr>
            <a:grpSpLocks/>
          </p:cNvGrpSpPr>
          <p:nvPr/>
        </p:nvGrpSpPr>
        <p:grpSpPr bwMode="auto">
          <a:xfrm>
            <a:off x="3451036" y="622995"/>
            <a:ext cx="2260297" cy="1400129"/>
            <a:chOff x="1611085" y="352628"/>
            <a:chExt cx="2786743" cy="1711663"/>
          </a:xfrm>
        </p:grpSpPr>
        <p:pic>
          <p:nvPicPr>
            <p:cNvPr id="12" name="Picture 15" descr="eye clip art.png"/>
            <p:cNvPicPr>
              <a:picLocks noChangeAspect="1"/>
            </p:cNvPicPr>
            <p:nvPr/>
          </p:nvPicPr>
          <p:blipFill>
            <a:blip r:embed="rId3"/>
            <a:srcRect/>
            <a:stretch>
              <a:fillRect/>
            </a:stretch>
          </p:blipFill>
          <p:spPr bwMode="auto">
            <a:xfrm>
              <a:off x="2521264" y="1145924"/>
              <a:ext cx="1050967" cy="918367"/>
            </a:xfrm>
            <a:prstGeom prst="rect">
              <a:avLst/>
            </a:prstGeom>
            <a:noFill/>
            <a:ln w="9525">
              <a:noFill/>
              <a:miter lim="800000"/>
              <a:headEnd/>
              <a:tailEnd/>
            </a:ln>
          </p:spPr>
        </p:pic>
        <p:sp>
          <p:nvSpPr>
            <p:cNvPr id="13" name="TextBox 11"/>
            <p:cNvSpPr txBox="1">
              <a:spLocks noChangeArrowheads="1"/>
            </p:cNvSpPr>
            <p:nvPr/>
          </p:nvSpPr>
          <p:spPr bwMode="auto">
            <a:xfrm>
              <a:off x="1611085" y="352628"/>
              <a:ext cx="2786743" cy="865393"/>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Visual </a:t>
              </a:r>
            </a:p>
            <a:p>
              <a:pPr algn="ctr" defTabSz="457200"/>
              <a:r>
                <a:rPr lang="en-US" sz="2000" dirty="0">
                  <a:solidFill>
                    <a:srgbClr val="000000"/>
                  </a:solidFill>
                  <a:latin typeface="Georgia" pitchFamily="18" charset="0"/>
                </a:rPr>
                <a:t>Patterns</a:t>
              </a:r>
            </a:p>
          </p:txBody>
        </p:sp>
      </p:grpSp>
      <p:grpSp>
        <p:nvGrpSpPr>
          <p:cNvPr id="14" name="Group 20"/>
          <p:cNvGrpSpPr>
            <a:grpSpLocks/>
          </p:cNvGrpSpPr>
          <p:nvPr/>
        </p:nvGrpSpPr>
        <p:grpSpPr bwMode="auto">
          <a:xfrm>
            <a:off x="5128409" y="1307837"/>
            <a:ext cx="1908696" cy="1789477"/>
            <a:chOff x="3614057" y="1183625"/>
            <a:chExt cx="2351906" cy="2189513"/>
          </a:xfrm>
        </p:grpSpPr>
        <p:pic>
          <p:nvPicPr>
            <p:cNvPr id="15" name="Picture 10" descr="brain with gears.jpg"/>
            <p:cNvPicPr>
              <a:picLocks noChangeAspect="1"/>
            </p:cNvPicPr>
            <p:nvPr/>
          </p:nvPicPr>
          <p:blipFill>
            <a:blip r:embed="rId4"/>
            <a:srcRect/>
            <a:stretch>
              <a:fillRect/>
            </a:stretch>
          </p:blipFill>
          <p:spPr bwMode="auto">
            <a:xfrm>
              <a:off x="4296230" y="1183625"/>
              <a:ext cx="716259" cy="946800"/>
            </a:xfrm>
            <a:prstGeom prst="rect">
              <a:avLst/>
            </a:prstGeom>
            <a:noFill/>
            <a:ln w="9525">
              <a:noFill/>
              <a:miter lim="800000"/>
              <a:headEnd/>
              <a:tailEnd/>
            </a:ln>
          </p:spPr>
        </p:pic>
        <p:sp>
          <p:nvSpPr>
            <p:cNvPr id="16" name="TextBox 13"/>
            <p:cNvSpPr txBox="1">
              <a:spLocks noChangeArrowheads="1"/>
            </p:cNvSpPr>
            <p:nvPr/>
          </p:nvSpPr>
          <p:spPr bwMode="auto">
            <a:xfrm>
              <a:off x="3614057" y="2130425"/>
              <a:ext cx="2351906" cy="1242713"/>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Based on</a:t>
              </a:r>
            </a:p>
            <a:p>
              <a:pPr algn="ctr" defTabSz="457200"/>
              <a:r>
                <a:rPr lang="en-US" sz="2000" dirty="0">
                  <a:solidFill>
                    <a:srgbClr val="000000"/>
                  </a:solidFill>
                  <a:latin typeface="Georgia" pitchFamily="18" charset="0"/>
                </a:rPr>
                <a:t> 8 Cognitive Skills</a:t>
              </a:r>
            </a:p>
          </p:txBody>
        </p:sp>
      </p:grpSp>
      <p:grpSp>
        <p:nvGrpSpPr>
          <p:cNvPr id="17" name="Group 16"/>
          <p:cNvGrpSpPr>
            <a:grpSpLocks/>
          </p:cNvGrpSpPr>
          <p:nvPr/>
        </p:nvGrpSpPr>
        <p:grpSpPr bwMode="auto">
          <a:xfrm>
            <a:off x="4686923" y="3404353"/>
            <a:ext cx="2022547" cy="1614543"/>
            <a:chOff x="2972081" y="3527880"/>
            <a:chExt cx="2492362" cy="1974363"/>
          </a:xfrm>
        </p:grpSpPr>
        <p:pic>
          <p:nvPicPr>
            <p:cNvPr id="18" name="Picture 14" descr="Books.jpg"/>
            <p:cNvPicPr>
              <a:picLocks noChangeAspect="1"/>
            </p:cNvPicPr>
            <p:nvPr/>
          </p:nvPicPr>
          <p:blipFill>
            <a:blip r:embed="rId5"/>
            <a:srcRect/>
            <a:stretch>
              <a:fillRect/>
            </a:stretch>
          </p:blipFill>
          <p:spPr bwMode="auto">
            <a:xfrm>
              <a:off x="2972081" y="4470377"/>
              <a:ext cx="1036190" cy="1031866"/>
            </a:xfrm>
            <a:prstGeom prst="rect">
              <a:avLst/>
            </a:prstGeom>
            <a:noFill/>
            <a:ln w="9525">
              <a:noFill/>
              <a:miter lim="800000"/>
              <a:headEnd/>
              <a:tailEnd/>
            </a:ln>
          </p:spPr>
        </p:pic>
        <p:sp>
          <p:nvSpPr>
            <p:cNvPr id="19" name="TextBox 14"/>
            <p:cNvSpPr txBox="1">
              <a:spLocks noChangeArrowheads="1"/>
            </p:cNvSpPr>
            <p:nvPr/>
          </p:nvSpPr>
          <p:spPr bwMode="auto">
            <a:xfrm>
              <a:off x="3572232" y="3527880"/>
              <a:ext cx="1892211" cy="1242016"/>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Applied in all content areas</a:t>
              </a:r>
            </a:p>
          </p:txBody>
        </p:sp>
      </p:grpSp>
      <p:grpSp>
        <p:nvGrpSpPr>
          <p:cNvPr id="20" name="Group 18"/>
          <p:cNvGrpSpPr>
            <a:grpSpLocks/>
          </p:cNvGrpSpPr>
          <p:nvPr/>
        </p:nvGrpSpPr>
        <p:grpSpPr bwMode="auto">
          <a:xfrm>
            <a:off x="2950536" y="3108124"/>
            <a:ext cx="1907967" cy="1668597"/>
            <a:chOff x="942002" y="3604814"/>
            <a:chExt cx="2351906" cy="2042586"/>
          </a:xfrm>
        </p:grpSpPr>
        <p:pic>
          <p:nvPicPr>
            <p:cNvPr id="21" name="Picture 15" descr="teacher.jpg"/>
            <p:cNvPicPr>
              <a:picLocks noChangeAspect="1"/>
            </p:cNvPicPr>
            <p:nvPr/>
          </p:nvPicPr>
          <p:blipFill>
            <a:blip r:embed="rId6"/>
            <a:srcRect/>
            <a:stretch>
              <a:fillRect/>
            </a:stretch>
          </p:blipFill>
          <p:spPr bwMode="auto">
            <a:xfrm>
              <a:off x="1243551" y="3604814"/>
              <a:ext cx="624113" cy="1078527"/>
            </a:xfrm>
            <a:prstGeom prst="rect">
              <a:avLst/>
            </a:prstGeom>
            <a:noFill/>
            <a:ln w="9525">
              <a:noFill/>
              <a:miter lim="800000"/>
              <a:headEnd/>
              <a:tailEnd/>
            </a:ln>
          </p:spPr>
        </p:pic>
        <p:sp>
          <p:nvSpPr>
            <p:cNvPr id="22" name="TextBox 17"/>
            <p:cNvSpPr txBox="1">
              <a:spLocks noChangeArrowheads="1"/>
            </p:cNvSpPr>
            <p:nvPr/>
          </p:nvSpPr>
          <p:spPr bwMode="auto">
            <a:xfrm>
              <a:off x="942002" y="4780853"/>
              <a:ext cx="2351906" cy="866547"/>
            </a:xfrm>
            <a:prstGeom prst="rect">
              <a:avLst/>
            </a:prstGeom>
            <a:noFill/>
            <a:ln w="9525">
              <a:noFill/>
              <a:miter lim="800000"/>
              <a:headEnd/>
              <a:tailEnd/>
            </a:ln>
          </p:spPr>
          <p:txBody>
            <a:bodyPr>
              <a:spAutoFit/>
            </a:bodyPr>
            <a:lstStyle/>
            <a:p>
              <a:pPr algn="ctr" defTabSz="457200"/>
              <a:r>
                <a:rPr lang="en-US" sz="2000" dirty="0">
                  <a:solidFill>
                    <a:srgbClr val="000000"/>
                  </a:solidFill>
                  <a:latin typeface="Georgia" pitchFamily="18" charset="0"/>
                </a:rPr>
                <a:t>Used by all teachers</a:t>
              </a:r>
            </a:p>
          </p:txBody>
        </p:sp>
      </p:grpSp>
      <p:sp>
        <p:nvSpPr>
          <p:cNvPr id="23" name="TextBox 19"/>
          <p:cNvSpPr txBox="1">
            <a:spLocks noChangeArrowheads="1"/>
          </p:cNvSpPr>
          <p:nvPr/>
        </p:nvSpPr>
        <p:spPr bwMode="auto">
          <a:xfrm>
            <a:off x="2219107" y="1520550"/>
            <a:ext cx="1908696" cy="1323439"/>
          </a:xfrm>
          <a:prstGeom prst="rect">
            <a:avLst/>
          </a:prstGeom>
          <a:noFill/>
          <a:ln w="9525">
            <a:noFill/>
            <a:miter lim="800000"/>
            <a:headEnd/>
            <a:tailEnd/>
          </a:ln>
        </p:spPr>
        <p:txBody>
          <a:bodyPr wrap="square">
            <a:spAutoFit/>
          </a:bodyPr>
          <a:lstStyle/>
          <a:p>
            <a:pPr algn="ctr" defTabSz="457200"/>
            <a:r>
              <a:rPr lang="en-US" sz="2000" dirty="0">
                <a:solidFill>
                  <a:srgbClr val="000000"/>
                </a:solidFill>
                <a:latin typeface="Georgia" pitchFamily="18" charset="0"/>
              </a:rPr>
              <a:t>Used in combination for depth and complexity</a:t>
            </a:r>
          </a:p>
        </p:txBody>
      </p:sp>
      <p:sp>
        <p:nvSpPr>
          <p:cNvPr id="24" name="TextBox 21"/>
          <p:cNvSpPr txBox="1">
            <a:spLocks noChangeArrowheads="1"/>
          </p:cNvSpPr>
          <p:nvPr/>
        </p:nvSpPr>
        <p:spPr bwMode="auto">
          <a:xfrm>
            <a:off x="3641351" y="2562616"/>
            <a:ext cx="1908696" cy="707886"/>
          </a:xfrm>
          <a:prstGeom prst="rect">
            <a:avLst/>
          </a:prstGeom>
          <a:noFill/>
          <a:ln w="9525">
            <a:noFill/>
            <a:miter lim="800000"/>
            <a:headEnd/>
            <a:tailEnd/>
          </a:ln>
        </p:spPr>
        <p:txBody>
          <a:bodyPr wrap="square">
            <a:spAutoFit/>
          </a:bodyPr>
          <a:lstStyle/>
          <a:p>
            <a:pPr algn="ctr" defTabSz="457200"/>
            <a:r>
              <a:rPr lang="en-US" sz="2000" b="1" dirty="0">
                <a:solidFill>
                  <a:srgbClr val="000000"/>
                </a:solidFill>
                <a:latin typeface="Georgia" pitchFamily="18" charset="0"/>
              </a:rPr>
              <a:t>Thinking</a:t>
            </a:r>
          </a:p>
          <a:p>
            <a:pPr algn="ctr" defTabSz="457200"/>
            <a:r>
              <a:rPr lang="en-US" sz="2000" b="1" dirty="0">
                <a:solidFill>
                  <a:srgbClr val="000000"/>
                </a:solidFill>
                <a:latin typeface="Georgia" pitchFamily="18" charset="0"/>
              </a:rPr>
              <a:t>Maps</a:t>
            </a:r>
            <a:r>
              <a:rPr lang="en-US" sz="1200" b="1" baseline="70000" dirty="0">
                <a:solidFill>
                  <a:srgbClr val="000000"/>
                </a:solidFill>
                <a:latin typeface="Georgia" pitchFamily="18" charset="0"/>
              </a:rPr>
              <a:t>®</a:t>
            </a:r>
          </a:p>
        </p:txBody>
      </p:sp>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87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40171" cy="1600200"/>
          </a:xfrm>
        </p:spPr>
        <p:txBody>
          <a:bodyPr/>
          <a:lstStyle/>
          <a:p>
            <a:pPr algn="ctr"/>
            <a:r>
              <a:rPr lang="en-US" dirty="0"/>
              <a:t>Circle Map</a:t>
            </a:r>
          </a:p>
        </p:txBody>
      </p:sp>
      <p:pic>
        <p:nvPicPr>
          <p:cNvPr id="4" name="Picture 11" descr="23 A Word Circle"/>
          <p:cNvPicPr>
            <a:picLocks noChangeAspect="1" noChangeArrowheads="1"/>
          </p:cNvPicPr>
          <p:nvPr/>
        </p:nvPicPr>
        <p:blipFill>
          <a:blip r:embed="rId2"/>
          <a:srcRect/>
          <a:stretch>
            <a:fillRect/>
          </a:stretch>
        </p:blipFill>
        <p:spPr bwMode="auto">
          <a:xfrm>
            <a:off x="2202542" y="667655"/>
            <a:ext cx="4874581" cy="4347029"/>
          </a:xfrm>
          <a:prstGeom prst="rect">
            <a:avLst/>
          </a:prstGeom>
          <a:noFill/>
          <a:ln w="9525">
            <a:noFill/>
            <a:miter lim="800000"/>
            <a:headEnd/>
            <a:tailEnd/>
          </a:ln>
        </p:spPr>
      </p:pic>
      <p:sp>
        <p:nvSpPr>
          <p:cNvPr id="5" name="TextBox 4"/>
          <p:cNvSpPr txBox="1"/>
          <p:nvPr/>
        </p:nvSpPr>
        <p:spPr>
          <a:xfrm>
            <a:off x="4074203" y="2548781"/>
            <a:ext cx="1059542" cy="584775"/>
          </a:xfrm>
          <a:prstGeom prst="rect">
            <a:avLst/>
          </a:prstGeom>
          <a:solidFill>
            <a:schemeClr val="bg1"/>
          </a:solidFill>
        </p:spPr>
        <p:txBody>
          <a:bodyPr wrap="square" rtlCol="0">
            <a:spAutoFit/>
          </a:bodyPr>
          <a:lstStyle/>
          <a:p>
            <a:pPr algn="ctr"/>
            <a:r>
              <a:rPr lang="en-US" sz="1600" b="1" dirty="0"/>
              <a:t>School</a:t>
            </a:r>
          </a:p>
          <a:p>
            <a:pPr algn="ctr"/>
            <a:r>
              <a:rPr lang="en-US" sz="1600" b="1" dirty="0"/>
              <a:t>Initiatives</a:t>
            </a:r>
          </a:p>
        </p:txBody>
      </p:sp>
      <p:sp>
        <p:nvSpPr>
          <p:cNvPr id="6" name="Snip Single Corner Rectangle 5"/>
          <p:cNvSpPr/>
          <p:nvPr/>
        </p:nvSpPr>
        <p:spPr>
          <a:xfrm>
            <a:off x="4074203" y="104502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#1</a:t>
            </a:r>
          </a:p>
        </p:txBody>
      </p:sp>
      <p:sp>
        <p:nvSpPr>
          <p:cNvPr id="7" name="Snip Single Corner Rectangle 6"/>
          <p:cNvSpPr/>
          <p:nvPr/>
        </p:nvSpPr>
        <p:spPr>
          <a:xfrm>
            <a:off x="5389838" y="2347682"/>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#2</a:t>
            </a:r>
          </a:p>
        </p:txBody>
      </p:sp>
      <p:sp>
        <p:nvSpPr>
          <p:cNvPr id="8" name="Snip Single Corner Rectangle 7"/>
          <p:cNvSpPr/>
          <p:nvPr/>
        </p:nvSpPr>
        <p:spPr>
          <a:xfrm>
            <a:off x="4110061" y="3650337"/>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#3</a:t>
            </a:r>
          </a:p>
        </p:txBody>
      </p:sp>
      <p:sp>
        <p:nvSpPr>
          <p:cNvPr id="9" name="Snip Single Corner Rectangle 8"/>
          <p:cNvSpPr/>
          <p:nvPr/>
        </p:nvSpPr>
        <p:spPr>
          <a:xfrm>
            <a:off x="2738762" y="2347682"/>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#4</a:t>
            </a:r>
          </a:p>
        </p:txBody>
      </p:sp>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27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85" y="2617316"/>
            <a:ext cx="3994015" cy="2283824"/>
          </a:xfrm>
        </p:spPr>
        <p:txBody>
          <a:bodyPr>
            <a:normAutofit/>
          </a:bodyPr>
          <a:lstStyle/>
          <a:p>
            <a:r>
              <a:rPr lang="en-US" dirty="0"/>
              <a:t>Make an Appointment</a:t>
            </a:r>
          </a:p>
        </p:txBody>
      </p:sp>
      <p:pic>
        <p:nvPicPr>
          <p:cNvPr id="4" name="Picture 3"/>
          <p:cNvPicPr>
            <a:picLocks noChangeAspect="1"/>
          </p:cNvPicPr>
          <p:nvPr/>
        </p:nvPicPr>
        <p:blipFill>
          <a:blip r:embed="rId2"/>
          <a:stretch>
            <a:fillRect/>
          </a:stretch>
        </p:blipFill>
        <p:spPr>
          <a:xfrm>
            <a:off x="5449784" y="3320245"/>
            <a:ext cx="2583686" cy="2583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Connector 8"/>
          <p:cNvCxnSpPr/>
          <p:nvPr/>
        </p:nvCxnSpPr>
        <p:spPr>
          <a:xfrm>
            <a:off x="5844487" y="4669582"/>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33383" y="4669582"/>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49871" y="4015866"/>
            <a:ext cx="583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27999" y="5347361"/>
            <a:ext cx="58351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08231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40171" cy="1600200"/>
          </a:xfrm>
        </p:spPr>
        <p:txBody>
          <a:bodyPr/>
          <a:lstStyle/>
          <a:p>
            <a:pPr algn="ctr"/>
            <a:r>
              <a:rPr lang="en-US" dirty="0"/>
              <a:t>Tree Map</a:t>
            </a:r>
          </a:p>
        </p:txBody>
      </p:sp>
      <p:pic>
        <p:nvPicPr>
          <p:cNvPr id="10" name="Picture 13" descr="41 A Category Tree"/>
          <p:cNvPicPr>
            <a:picLocks noChangeAspect="1" noChangeArrowheads="1"/>
          </p:cNvPicPr>
          <p:nvPr/>
        </p:nvPicPr>
        <p:blipFill>
          <a:blip r:embed="rId2"/>
          <a:srcRect/>
          <a:stretch>
            <a:fillRect/>
          </a:stretch>
        </p:blipFill>
        <p:spPr bwMode="auto">
          <a:xfrm>
            <a:off x="886097" y="458334"/>
            <a:ext cx="7315200" cy="3976688"/>
          </a:xfrm>
          <a:prstGeom prst="rect">
            <a:avLst/>
          </a:prstGeom>
          <a:noFill/>
          <a:ln w="9525">
            <a:noFill/>
            <a:miter lim="800000"/>
            <a:headEnd/>
            <a:tailEnd/>
          </a:ln>
        </p:spPr>
      </p:pic>
      <p:sp>
        <p:nvSpPr>
          <p:cNvPr id="5" name="TextBox 4"/>
          <p:cNvSpPr txBox="1"/>
          <p:nvPr/>
        </p:nvSpPr>
        <p:spPr>
          <a:xfrm>
            <a:off x="3404688" y="859032"/>
            <a:ext cx="2278017" cy="707886"/>
          </a:xfrm>
          <a:prstGeom prst="rect">
            <a:avLst/>
          </a:prstGeom>
          <a:solidFill>
            <a:schemeClr val="bg1"/>
          </a:solidFill>
        </p:spPr>
        <p:txBody>
          <a:bodyPr wrap="square" rtlCol="0">
            <a:spAutoFit/>
          </a:bodyPr>
          <a:lstStyle/>
          <a:p>
            <a:pPr algn="ctr"/>
            <a:r>
              <a:rPr lang="en-US" sz="2000" b="1" dirty="0"/>
              <a:t>School </a:t>
            </a:r>
          </a:p>
          <a:p>
            <a:pPr algn="ctr"/>
            <a:r>
              <a:rPr lang="en-US" sz="2000" b="1" dirty="0"/>
              <a:t>Initiatives</a:t>
            </a:r>
          </a:p>
        </p:txBody>
      </p:sp>
      <p:sp>
        <p:nvSpPr>
          <p:cNvPr id="3" name="Rectangle 2"/>
          <p:cNvSpPr/>
          <p:nvPr/>
        </p:nvSpPr>
        <p:spPr>
          <a:xfrm>
            <a:off x="886095" y="3033487"/>
            <a:ext cx="7315202" cy="2148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ingle Corner Rectangle 8"/>
          <p:cNvSpPr/>
          <p:nvPr/>
        </p:nvSpPr>
        <p:spPr>
          <a:xfrm>
            <a:off x="6326051" y="291963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#4</a:t>
            </a:r>
          </a:p>
        </p:txBody>
      </p:sp>
      <p:sp>
        <p:nvSpPr>
          <p:cNvPr id="8" name="Snip Single Corner Rectangle 7"/>
          <p:cNvSpPr/>
          <p:nvPr/>
        </p:nvSpPr>
        <p:spPr>
          <a:xfrm>
            <a:off x="4013925" y="291963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#3</a:t>
            </a:r>
          </a:p>
        </p:txBody>
      </p:sp>
      <p:sp>
        <p:nvSpPr>
          <p:cNvPr id="6" name="Snip Single Corner Rectangle 5"/>
          <p:cNvSpPr/>
          <p:nvPr/>
        </p:nvSpPr>
        <p:spPr>
          <a:xfrm>
            <a:off x="1701799" y="2919638"/>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#1</a:t>
            </a:r>
          </a:p>
        </p:txBody>
      </p:sp>
      <p:sp>
        <p:nvSpPr>
          <p:cNvPr id="7" name="Snip Single Corner Rectangle 6"/>
          <p:cNvSpPr/>
          <p:nvPr/>
        </p:nvSpPr>
        <p:spPr>
          <a:xfrm>
            <a:off x="1701799" y="4000046"/>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#2</a:t>
            </a:r>
          </a:p>
        </p:txBody>
      </p:sp>
      <p:sp>
        <p:nvSpPr>
          <p:cNvPr id="11" name="Rectangle 10"/>
          <p:cNvSpPr/>
          <p:nvPr/>
        </p:nvSpPr>
        <p:spPr>
          <a:xfrm>
            <a:off x="1248228" y="2177143"/>
            <a:ext cx="1973943" cy="406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Category Title</a:t>
            </a:r>
          </a:p>
        </p:txBody>
      </p:sp>
      <p:sp>
        <p:nvSpPr>
          <p:cNvPr id="12" name="Rectangle 11"/>
          <p:cNvSpPr/>
          <p:nvPr/>
        </p:nvSpPr>
        <p:spPr>
          <a:xfrm>
            <a:off x="3556724" y="2168978"/>
            <a:ext cx="1973943" cy="406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Category Title</a:t>
            </a:r>
          </a:p>
        </p:txBody>
      </p:sp>
      <p:sp>
        <p:nvSpPr>
          <p:cNvPr id="13" name="Rectangle 12"/>
          <p:cNvSpPr/>
          <p:nvPr/>
        </p:nvSpPr>
        <p:spPr>
          <a:xfrm>
            <a:off x="5865220" y="2177143"/>
            <a:ext cx="1973943" cy="406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Category Title</a:t>
            </a:r>
          </a:p>
        </p:txBody>
      </p:sp>
      <p:sp>
        <p:nvSpPr>
          <p:cNvPr id="1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955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p>
            <a:pPr algn="ctr"/>
            <a:r>
              <a:rPr lang="en-US" dirty="0"/>
              <a:t>Multi-Flow Map</a:t>
            </a:r>
          </a:p>
        </p:txBody>
      </p:sp>
      <p:grpSp>
        <p:nvGrpSpPr>
          <p:cNvPr id="21" name="Group 20"/>
          <p:cNvGrpSpPr/>
          <p:nvPr/>
        </p:nvGrpSpPr>
        <p:grpSpPr>
          <a:xfrm>
            <a:off x="685800" y="457200"/>
            <a:ext cx="8001000" cy="4724399"/>
            <a:chOff x="685800" y="457200"/>
            <a:chExt cx="8001000" cy="4724399"/>
          </a:xfrm>
        </p:grpSpPr>
        <p:sp>
          <p:nvSpPr>
            <p:cNvPr id="4" name="Title 1"/>
            <p:cNvSpPr txBox="1">
              <a:spLocks/>
            </p:cNvSpPr>
            <p:nvPr/>
          </p:nvSpPr>
          <p:spPr>
            <a:xfrm>
              <a:off x="685800" y="457200"/>
              <a:ext cx="8001000" cy="4724399"/>
            </a:xfrm>
            <a:prstGeom prst="rect">
              <a:avLst/>
            </a:prstGeom>
            <a:solidFill>
              <a:schemeClr val="bg1"/>
            </a:solidFill>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p>
          </p:txBody>
        </p:sp>
        <p:sp>
          <p:nvSpPr>
            <p:cNvPr id="5" name="Rectangle 4"/>
            <p:cNvSpPr/>
            <p:nvPr/>
          </p:nvSpPr>
          <p:spPr>
            <a:xfrm>
              <a:off x="3657600" y="2057400"/>
              <a:ext cx="1600200" cy="1524000"/>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Implement Initiative #1</a:t>
              </a:r>
            </a:p>
          </p:txBody>
        </p:sp>
        <p:cxnSp>
          <p:nvCxnSpPr>
            <p:cNvPr id="6" name="Straight Arrow Connector 5"/>
            <p:cNvCxnSpPr/>
            <p:nvPr/>
          </p:nvCxnSpPr>
          <p:spPr>
            <a:xfrm>
              <a:off x="2667000" y="1752600"/>
              <a:ext cx="9906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590800" y="3276600"/>
              <a:ext cx="1066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667000" y="28194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257800" y="1905000"/>
              <a:ext cx="11430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257800" y="2819400"/>
              <a:ext cx="1143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257800" y="3200400"/>
              <a:ext cx="12192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447800" y="1143000"/>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447800" y="2293257"/>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477000" y="3443514"/>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477000" y="2286000"/>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77000" y="1143000"/>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440543" y="3443514"/>
              <a:ext cx="1219200" cy="9144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447800" y="653143"/>
              <a:ext cx="1211943" cy="400110"/>
            </a:xfrm>
            <a:prstGeom prst="rect">
              <a:avLst/>
            </a:prstGeom>
            <a:noFill/>
          </p:spPr>
          <p:txBody>
            <a:bodyPr wrap="square" rtlCol="0">
              <a:spAutoFit/>
            </a:bodyPr>
            <a:lstStyle/>
            <a:p>
              <a:pPr algn="ctr"/>
              <a:r>
                <a:rPr lang="en-US" sz="2000" b="1" dirty="0"/>
                <a:t>Causes</a:t>
              </a:r>
            </a:p>
          </p:txBody>
        </p:sp>
        <p:sp>
          <p:nvSpPr>
            <p:cNvPr id="20" name="TextBox 19"/>
            <p:cNvSpPr txBox="1"/>
            <p:nvPr/>
          </p:nvSpPr>
          <p:spPr>
            <a:xfrm>
              <a:off x="6480627" y="656522"/>
              <a:ext cx="1211943" cy="400110"/>
            </a:xfrm>
            <a:prstGeom prst="rect">
              <a:avLst/>
            </a:prstGeom>
            <a:noFill/>
          </p:spPr>
          <p:txBody>
            <a:bodyPr wrap="square" rtlCol="0">
              <a:spAutoFit/>
            </a:bodyPr>
            <a:lstStyle/>
            <a:p>
              <a:pPr algn="ctr"/>
              <a:r>
                <a:rPr lang="en-US" sz="2000" b="1" dirty="0"/>
                <a:t>Effects</a:t>
              </a:r>
            </a:p>
          </p:txBody>
        </p:sp>
      </p:grpSp>
      <p:sp>
        <p:nvSpPr>
          <p:cNvPr id="2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19636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p>
            <a:pPr algn="ctr"/>
            <a:r>
              <a:rPr lang="en-US" dirty="0"/>
              <a:t>Bridge Map</a:t>
            </a:r>
          </a:p>
        </p:txBody>
      </p:sp>
      <p:pic>
        <p:nvPicPr>
          <p:cNvPr id="4" name="Picture 5" descr="65 A Bridge Map"/>
          <p:cNvPicPr>
            <a:picLocks noChangeAspect="1" noChangeArrowheads="1"/>
          </p:cNvPicPr>
          <p:nvPr/>
        </p:nvPicPr>
        <p:blipFill rotWithShape="1">
          <a:blip r:embed="rId2"/>
          <a:srcRect l="1229" r="410"/>
          <a:stretch/>
        </p:blipFill>
        <p:spPr bwMode="auto">
          <a:xfrm>
            <a:off x="0" y="1826434"/>
            <a:ext cx="9144000" cy="2336800"/>
          </a:xfrm>
          <a:prstGeom prst="rect">
            <a:avLst/>
          </a:prstGeom>
          <a:noFill/>
          <a:ln w="9525">
            <a:noFill/>
            <a:miter lim="800000"/>
            <a:headEnd/>
            <a:tailEnd/>
          </a:ln>
        </p:spPr>
      </p:pic>
      <p:sp>
        <p:nvSpPr>
          <p:cNvPr id="5" name="TextBox 4"/>
          <p:cNvSpPr txBox="1"/>
          <p:nvPr/>
        </p:nvSpPr>
        <p:spPr>
          <a:xfrm>
            <a:off x="159025" y="2166732"/>
            <a:ext cx="2802835" cy="369332"/>
          </a:xfrm>
          <a:prstGeom prst="rect">
            <a:avLst/>
          </a:prstGeom>
          <a:noFill/>
        </p:spPr>
        <p:txBody>
          <a:bodyPr wrap="square" rtlCol="0">
            <a:spAutoFit/>
          </a:bodyPr>
          <a:lstStyle/>
          <a:p>
            <a:r>
              <a:rPr lang="en-US" dirty="0">
                <a:solidFill>
                  <a:srgbClr val="C00000"/>
                </a:solidFill>
              </a:rPr>
              <a:t>has the primary purpose of</a:t>
            </a:r>
          </a:p>
        </p:txBody>
      </p:sp>
      <p:sp>
        <p:nvSpPr>
          <p:cNvPr id="7" name="Rectangle 6"/>
          <p:cNvSpPr/>
          <p:nvPr/>
        </p:nvSpPr>
        <p:spPr>
          <a:xfrm>
            <a:off x="0" y="834890"/>
            <a:ext cx="9144000" cy="11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Single Corner Rectangle 5"/>
          <p:cNvSpPr/>
          <p:nvPr/>
        </p:nvSpPr>
        <p:spPr>
          <a:xfrm>
            <a:off x="4246217" y="1278519"/>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#1</a:t>
            </a:r>
          </a:p>
        </p:txBody>
      </p:sp>
      <p:sp>
        <p:nvSpPr>
          <p:cNvPr id="8" name="Snip Single Corner Rectangle 7"/>
          <p:cNvSpPr/>
          <p:nvPr/>
        </p:nvSpPr>
        <p:spPr>
          <a:xfrm>
            <a:off x="7208077" y="1278519"/>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#2</a:t>
            </a:r>
          </a:p>
        </p:txBody>
      </p:sp>
      <p:sp>
        <p:nvSpPr>
          <p:cNvPr id="11" name="Rectangle 10"/>
          <p:cNvSpPr/>
          <p:nvPr/>
        </p:nvSpPr>
        <p:spPr>
          <a:xfrm>
            <a:off x="0" y="3578084"/>
            <a:ext cx="9144000" cy="11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ingle Corner Rectangle 8"/>
          <p:cNvSpPr/>
          <p:nvPr/>
        </p:nvSpPr>
        <p:spPr>
          <a:xfrm>
            <a:off x="3962716" y="3669748"/>
            <a:ext cx="1642955" cy="493486"/>
          </a:xfrm>
          <a:prstGeom prst="snip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85000"/>
                    <a:lumOff val="15000"/>
                  </a:schemeClr>
                </a:solidFill>
              </a:rPr>
              <a:t>Purpose</a:t>
            </a:r>
            <a:endParaRPr lang="en-US" sz="1600" dirty="0">
              <a:solidFill>
                <a:schemeClr val="tx1">
                  <a:lumMod val="85000"/>
                  <a:lumOff val="15000"/>
                </a:schemeClr>
              </a:solidFill>
            </a:endParaRPr>
          </a:p>
        </p:txBody>
      </p:sp>
      <p:sp>
        <p:nvSpPr>
          <p:cNvPr id="10" name="Snip Single Corner Rectangle 9"/>
          <p:cNvSpPr/>
          <p:nvPr/>
        </p:nvSpPr>
        <p:spPr>
          <a:xfrm>
            <a:off x="6841589" y="3638668"/>
            <a:ext cx="1686185" cy="493486"/>
          </a:xfrm>
          <a:prstGeom prst="snip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85000"/>
                    <a:lumOff val="15000"/>
                  </a:schemeClr>
                </a:solidFill>
              </a:rPr>
              <a:t>Purpose</a:t>
            </a:r>
            <a:endParaRPr lang="en-US" sz="1600" dirty="0">
              <a:solidFill>
                <a:schemeClr val="tx1">
                  <a:lumMod val="85000"/>
                  <a:lumOff val="15000"/>
                </a:schemeClr>
              </a:solidFill>
            </a:endParaRPr>
          </a:p>
        </p:txBody>
      </p:sp>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1304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p>
            <a:pPr algn="ctr"/>
            <a:r>
              <a:rPr lang="en-US" dirty="0"/>
              <a:t>Flow Map</a:t>
            </a:r>
          </a:p>
        </p:txBody>
      </p:sp>
      <p:pic>
        <p:nvPicPr>
          <p:cNvPr id="4" name="Picture 3"/>
          <p:cNvPicPr/>
          <p:nvPr/>
        </p:nvPicPr>
        <p:blipFill>
          <a:blip r:embed="rId2"/>
          <a:srcRect l="35256" t="38041" r="21667" b="25171"/>
          <a:stretch>
            <a:fillRect/>
          </a:stretch>
        </p:blipFill>
        <p:spPr bwMode="auto">
          <a:xfrm>
            <a:off x="2209800" y="831954"/>
            <a:ext cx="6096000" cy="4038600"/>
          </a:xfrm>
          <a:prstGeom prst="rect">
            <a:avLst/>
          </a:prstGeom>
          <a:noFill/>
          <a:ln w="9525">
            <a:noFill/>
            <a:miter lim="800000"/>
            <a:headEnd/>
            <a:tailEnd/>
          </a:ln>
        </p:spPr>
      </p:pic>
      <p:sp>
        <p:nvSpPr>
          <p:cNvPr id="5" name="Snip Single Corner Rectangle 4"/>
          <p:cNvSpPr/>
          <p:nvPr/>
        </p:nvSpPr>
        <p:spPr>
          <a:xfrm rot="19775222">
            <a:off x="756142" y="820957"/>
            <a:ext cx="1059542" cy="986972"/>
          </a:xfrm>
          <a:prstGeom prst="snip1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85000"/>
                    <a:lumOff val="15000"/>
                  </a:schemeClr>
                </a:solidFill>
              </a:rPr>
              <a:t>Initiative #1</a:t>
            </a:r>
          </a:p>
        </p:txBody>
      </p:sp>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0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Now what?</a:t>
            </a:r>
          </a:p>
        </p:txBody>
      </p:sp>
      <p:sp>
        <p:nvSpPr>
          <p:cNvPr id="5" name="Text Placeholder 4"/>
          <p:cNvSpPr>
            <a:spLocks noGrp="1"/>
          </p:cNvSpPr>
          <p:nvPr>
            <p:ph type="body" idx="1"/>
          </p:nvPr>
        </p:nvSpPr>
        <p:spPr/>
        <p:txBody>
          <a:bodyPr/>
          <a:lstStyle/>
          <a:p>
            <a:r>
              <a:rPr lang="en-US" dirty="0"/>
              <a:t>Next Steps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56" y="311369"/>
            <a:ext cx="4210087" cy="253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32569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a:t>Leadership: Know Thyself</a:t>
            </a:r>
          </a:p>
        </p:txBody>
      </p:sp>
      <p:pic>
        <p:nvPicPr>
          <p:cNvPr id="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sp>
        <p:nvSpPr>
          <p:cNvPr id="7" name="TextBox 6"/>
          <p:cNvSpPr txBox="1"/>
          <p:nvPr/>
        </p:nvSpPr>
        <p:spPr>
          <a:xfrm>
            <a:off x="2505731" y="4295614"/>
            <a:ext cx="4122950" cy="954107"/>
          </a:xfrm>
          <a:prstGeom prst="rect">
            <a:avLst/>
          </a:prstGeom>
          <a:noFill/>
        </p:spPr>
        <p:txBody>
          <a:bodyPr wrap="square" rtlCol="0">
            <a:spAutoFit/>
          </a:bodyPr>
          <a:lstStyle/>
          <a:p>
            <a:pPr algn="ctr"/>
            <a:r>
              <a:rPr lang="en-US" sz="2800" dirty="0">
                <a:hlinkClick r:id="rId3"/>
              </a:rPr>
              <a:t>www.16personalities.com</a:t>
            </a:r>
            <a:endParaRPr lang="en-US" sz="2800" dirty="0"/>
          </a:p>
          <a:p>
            <a:pPr algn="ctr"/>
            <a:endParaRPr lang="en-US" sz="2800" dirty="0"/>
          </a:p>
        </p:txBody>
      </p:sp>
      <p:pic>
        <p:nvPicPr>
          <p:cNvPr id="3" name="Picture 2" descr="home-16personaliti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731" y="772548"/>
            <a:ext cx="4110244" cy="3523066"/>
          </a:xfrm>
          <a:prstGeom prst="rect">
            <a:avLst/>
          </a:prstGeom>
        </p:spPr>
      </p:pic>
    </p:spTree>
    <p:extLst>
      <p:ext uri="{BB962C8B-B14F-4D97-AF65-F5344CB8AC3E}">
        <p14:creationId xmlns:p14="http://schemas.microsoft.com/office/powerpoint/2010/main" val="621731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Exit Tickets</a:t>
            </a:r>
            <a:endParaRPr lang="en-US" dirty="0"/>
          </a:p>
        </p:txBody>
      </p:sp>
      <p:sp>
        <p:nvSpPr>
          <p:cNvPr id="3" name="Content Placeholder 2"/>
          <p:cNvSpPr>
            <a:spLocks noGrp="1"/>
          </p:cNvSpPr>
          <p:nvPr>
            <p:ph idx="1"/>
          </p:nvPr>
        </p:nvSpPr>
        <p:spPr>
          <a:xfrm>
            <a:off x="554258" y="934908"/>
            <a:ext cx="7996238" cy="3886200"/>
          </a:xfrm>
        </p:spPr>
        <p:txBody>
          <a:bodyPr>
            <a:normAutofit/>
          </a:bodyPr>
          <a:lstStyle/>
          <a:p>
            <a:pPr marL="742950" marR="0" lvl="0" indent="-742950" defTabSz="914400" eaLnBrk="1" fontAlgn="auto" latinLnBrk="0" hangingPunct="1">
              <a:lnSpc>
                <a:spcPct val="100000"/>
              </a:lnSpc>
              <a:spcBef>
                <a:spcPts val="0"/>
              </a:spcBef>
              <a:spcAft>
                <a:spcPts val="0"/>
              </a:spcAft>
              <a:buClrTx/>
              <a:buSzTx/>
              <a:buFont typeface="+mj-lt"/>
              <a:buNone/>
              <a:tabLst/>
              <a:defRPr/>
            </a:pPr>
            <a:r>
              <a:rPr lang="en-US" sz="3200" dirty="0" smtClean="0">
                <a:solidFill>
                  <a:srgbClr val="FF0000"/>
                </a:solidFill>
              </a:rPr>
              <a:t>3</a:t>
            </a:r>
            <a:r>
              <a:rPr lang="en-US" sz="3200" dirty="0" smtClean="0"/>
              <a:t> Things I learned at the Academy</a:t>
            </a:r>
            <a:r>
              <a:rPr lang="mr-IN" sz="3200" dirty="0" smtClean="0"/>
              <a:t>…</a:t>
            </a:r>
            <a:endParaRPr lang="en-US" sz="3200" dirty="0" smtClean="0"/>
          </a:p>
          <a:p>
            <a:pPr marL="742950" marR="0" lvl="0" indent="-742950" defTabSz="914400" eaLnBrk="1" fontAlgn="auto" latinLnBrk="0" hangingPunct="1">
              <a:lnSpc>
                <a:spcPct val="100000"/>
              </a:lnSpc>
              <a:spcBef>
                <a:spcPts val="0"/>
              </a:spcBef>
              <a:spcAft>
                <a:spcPts val="0"/>
              </a:spcAft>
              <a:buClrTx/>
              <a:buSzTx/>
              <a:buFont typeface="+mj-lt"/>
              <a:buNone/>
              <a:tabLst/>
              <a:defRPr/>
            </a:pPr>
            <a:r>
              <a:rPr lang="en-US" sz="3200" dirty="0" smtClean="0">
                <a:solidFill>
                  <a:srgbClr val="FF0000"/>
                </a:solidFill>
              </a:rPr>
              <a:t>2</a:t>
            </a:r>
            <a:r>
              <a:rPr lang="en-US" sz="3200" dirty="0" smtClean="0"/>
              <a:t> Things that I shared with my staff</a:t>
            </a:r>
            <a:r>
              <a:rPr lang="mr-IN" sz="3200" dirty="0" smtClean="0"/>
              <a:t>…</a:t>
            </a:r>
            <a:endParaRPr lang="en-US" sz="3200" dirty="0" smtClean="0"/>
          </a:p>
          <a:p>
            <a:pPr marL="742950" marR="0" lvl="0" indent="-742950" defTabSz="914400" eaLnBrk="1" fontAlgn="auto" latinLnBrk="0" hangingPunct="1">
              <a:lnSpc>
                <a:spcPct val="100000"/>
              </a:lnSpc>
              <a:spcBef>
                <a:spcPts val="0"/>
              </a:spcBef>
              <a:spcAft>
                <a:spcPts val="0"/>
              </a:spcAft>
              <a:buClrTx/>
              <a:buSzTx/>
              <a:buFont typeface="+mj-lt"/>
              <a:buNone/>
              <a:tabLst/>
              <a:defRPr/>
            </a:pPr>
            <a:r>
              <a:rPr lang="en-US" sz="3200" dirty="0" smtClean="0">
                <a:solidFill>
                  <a:srgbClr val="FF0000"/>
                </a:solidFill>
              </a:rPr>
              <a:t>1</a:t>
            </a:r>
            <a:r>
              <a:rPr lang="en-US" sz="3200" dirty="0" smtClean="0"/>
              <a:t> Thing that I will implement next year</a:t>
            </a:r>
            <a:r>
              <a:rPr lang="mr-IN" sz="3200" dirty="0" smtClean="0"/>
              <a:t>…</a:t>
            </a:r>
            <a:endParaRPr lang="en-US" sz="3200" dirty="0" smtClean="0"/>
          </a:p>
          <a:p>
            <a:pPr marL="742950" marR="0" lvl="0" indent="-742950" defTabSz="914400" eaLnBrk="1" fontAlgn="auto" latinLnBrk="0" hangingPunct="1">
              <a:lnSpc>
                <a:spcPct val="100000"/>
              </a:lnSpc>
              <a:spcBef>
                <a:spcPts val="0"/>
              </a:spcBef>
              <a:spcAft>
                <a:spcPts val="0"/>
              </a:spcAft>
              <a:buClrTx/>
              <a:buSzTx/>
              <a:buFont typeface="+mj-lt"/>
              <a:buNone/>
              <a:tabLst/>
              <a:defRPr/>
            </a:pPr>
            <a:endParaRPr lang="en-US" sz="3200" dirty="0"/>
          </a:p>
          <a:p>
            <a:pPr marL="742950" lvl="0" indent="-742950" algn="ctr">
              <a:spcBef>
                <a:spcPts val="0"/>
              </a:spcBef>
              <a:buClrTx/>
              <a:buNone/>
            </a:pPr>
            <a:r>
              <a:rPr lang="en-US" sz="2800" dirty="0">
                <a:hlinkClick r:id="rId2"/>
              </a:rPr>
              <a:t>http://</a:t>
            </a:r>
            <a:r>
              <a:rPr lang="en-US" sz="2800" dirty="0" smtClean="0">
                <a:hlinkClick r:id="rId2"/>
              </a:rPr>
              <a:t>backchannelchat.com/chat/bk1zn</a:t>
            </a:r>
            <a:endParaRPr lang="en-US" sz="2800" dirty="0" smtClean="0"/>
          </a:p>
          <a:p>
            <a:pPr marL="742950" lvl="0" indent="-742950" algn="ctr">
              <a:spcBef>
                <a:spcPts val="0"/>
              </a:spcBef>
              <a:buClrTx/>
              <a:buNone/>
            </a:pPr>
            <a:r>
              <a:rPr lang="en-US" sz="2800" dirty="0" smtClean="0"/>
              <a:t>or</a:t>
            </a:r>
          </a:p>
          <a:p>
            <a:pPr marL="742950" lvl="0" indent="-742950" algn="ctr">
              <a:spcBef>
                <a:spcPts val="0"/>
              </a:spcBef>
              <a:buClrTx/>
              <a:buNone/>
            </a:pPr>
            <a:r>
              <a:rPr lang="en-US" sz="2800" dirty="0" smtClean="0"/>
              <a:t>Go to </a:t>
            </a:r>
            <a:r>
              <a:rPr lang="en-US" sz="2800" dirty="0" smtClean="0">
                <a:hlinkClick r:id="rId3"/>
              </a:rPr>
              <a:t>www.backchannel.com</a:t>
            </a:r>
            <a:r>
              <a:rPr lang="en-US" sz="2800" dirty="0" smtClean="0"/>
              <a:t> and enter code </a:t>
            </a:r>
            <a:r>
              <a:rPr lang="en-US" sz="2800" b="1" u="sng" dirty="0"/>
              <a:t>bk1zn</a:t>
            </a:r>
            <a:endParaRPr lang="en-US" sz="2800" u="sng" dirty="0" smtClean="0"/>
          </a:p>
          <a:p>
            <a:pPr marL="742950" lvl="0" indent="-742950">
              <a:spcBef>
                <a:spcPts val="0"/>
              </a:spcBef>
              <a:buClrTx/>
              <a:buNone/>
            </a:pPr>
            <a:r>
              <a:rPr lang="en-US" sz="2800" dirty="0" smtClean="0"/>
              <a:t> </a:t>
            </a:r>
            <a:endParaRPr lang="en-US" sz="2800" dirty="0"/>
          </a:p>
        </p:txBody>
      </p:sp>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9126606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7217846" cy="2677648"/>
          </a:xfrm>
        </p:spPr>
        <p:txBody>
          <a:bodyPr/>
          <a:lstStyle/>
          <a:p>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 gracias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@esc1bilingual @</a:t>
            </a:r>
            <a:r>
              <a:rPr lang="en-US" sz="2000" dirty="0" err="1"/>
              <a:t>bilingualpride</a:t>
            </a:r>
            <a:endParaRPr lang="en-US" sz="20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758665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Three-Step Interview</a:t>
            </a:r>
          </a:p>
        </p:txBody>
      </p:sp>
      <p:sp>
        <p:nvSpPr>
          <p:cNvPr id="3" name="Text Placeholder 2"/>
          <p:cNvSpPr>
            <a:spLocks noGrp="1"/>
          </p:cNvSpPr>
          <p:nvPr>
            <p:ph idx="1"/>
          </p:nvPr>
        </p:nvSpPr>
        <p:spPr>
          <a:xfrm>
            <a:off x="1105992" y="1155484"/>
            <a:ext cx="7760949" cy="3926508"/>
          </a:xfrm>
        </p:spPr>
        <p:txBody>
          <a:bodyPr>
            <a:normAutofit fontScale="92500" lnSpcReduction="10000"/>
          </a:bodyPr>
          <a:lstStyle/>
          <a:p>
            <a:r>
              <a:rPr lang="en-US" sz="3100" cap="none" dirty="0">
                <a:solidFill>
                  <a:schemeClr val="tx1"/>
                </a:solidFill>
              </a:rPr>
              <a:t>Stand up when you can complete one of these sentences:</a:t>
            </a:r>
          </a:p>
          <a:p>
            <a:pPr lvl="1"/>
            <a:endParaRPr lang="en-US" sz="2100" dirty="0">
              <a:solidFill>
                <a:schemeClr val="tx1"/>
              </a:solidFill>
            </a:endParaRPr>
          </a:p>
          <a:p>
            <a:pPr marL="800100" lvl="1" indent="-342900">
              <a:buFont typeface="Wingdings" panose="05000000000000000000" pitchFamily="2" charset="2"/>
              <a:buChar char="§"/>
            </a:pPr>
            <a:r>
              <a:rPr lang="en-US" sz="2800" dirty="0">
                <a:solidFill>
                  <a:schemeClr val="tx1"/>
                </a:solidFill>
              </a:rPr>
              <a:t>Teaching ELLs is so difficult because… </a:t>
            </a:r>
          </a:p>
          <a:p>
            <a:pPr marL="800100" lvl="1" indent="-342900">
              <a:buFont typeface="Wingdings" panose="05000000000000000000" pitchFamily="2" charset="2"/>
              <a:buChar char="§"/>
            </a:pPr>
            <a:endParaRPr lang="en-US" sz="2800" dirty="0">
              <a:solidFill>
                <a:schemeClr val="tx1"/>
              </a:solidFill>
            </a:endParaRPr>
          </a:p>
          <a:p>
            <a:pPr marL="800100" lvl="1" indent="-342900">
              <a:buFont typeface="Wingdings" panose="05000000000000000000" pitchFamily="2" charset="2"/>
              <a:buChar char="§"/>
            </a:pPr>
            <a:r>
              <a:rPr lang="en-US" sz="2800" dirty="0">
                <a:solidFill>
                  <a:schemeClr val="tx1"/>
                </a:solidFill>
              </a:rPr>
              <a:t>One challenge I face when teaching ELLs is…</a:t>
            </a:r>
          </a:p>
          <a:p>
            <a:pPr marL="800100" lvl="1" indent="-342900">
              <a:buFont typeface="Wingdings" panose="05000000000000000000" pitchFamily="2" charset="2"/>
              <a:buChar char="§"/>
            </a:pPr>
            <a:endParaRPr lang="en-US" sz="2800" dirty="0">
              <a:solidFill>
                <a:schemeClr val="tx1"/>
              </a:solidFill>
            </a:endParaRPr>
          </a:p>
          <a:p>
            <a:pPr marL="800100" lvl="1" indent="-342900">
              <a:buFont typeface="Wingdings" panose="05000000000000000000" pitchFamily="2" charset="2"/>
              <a:buChar char="§"/>
            </a:pPr>
            <a:r>
              <a:rPr lang="en-US" sz="2800" dirty="0">
                <a:solidFill>
                  <a:schemeClr val="tx1"/>
                </a:solidFill>
              </a:rPr>
              <a:t>One challenge I face when instructing ELLs is… What I have done to overcome this challenge is…</a:t>
            </a:r>
          </a:p>
          <a:p>
            <a:endParaRPr lang="en-US" sz="2100" cap="none" dirty="0">
              <a:solidFill>
                <a:schemeClr val="tx1"/>
              </a:solidFill>
            </a:endParaRPr>
          </a:p>
          <a:p>
            <a:endParaRPr lang="en-US" sz="2100" cap="none" dirty="0">
              <a:solidFill>
                <a:schemeClr val="tx1"/>
              </a:solidFill>
            </a:endParaRPr>
          </a:p>
          <a:p>
            <a:endParaRPr lang="en-US" cap="none" dirty="0">
              <a:solidFill>
                <a:schemeClr val="tx1"/>
              </a:solidFill>
            </a:endParaRPr>
          </a:p>
        </p:txBody>
      </p:sp>
      <p:sp>
        <p:nvSpPr>
          <p:cNvPr id="4" name="Rectangle 3"/>
          <p:cNvSpPr/>
          <p:nvPr/>
        </p:nvSpPr>
        <p:spPr>
          <a:xfrm rot="19860000">
            <a:off x="214333" y="2175371"/>
            <a:ext cx="1181734"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Beginner</a:t>
            </a:r>
          </a:p>
        </p:txBody>
      </p:sp>
      <p:sp>
        <p:nvSpPr>
          <p:cNvPr id="5" name="Rectangle 4"/>
          <p:cNvSpPr/>
          <p:nvPr/>
        </p:nvSpPr>
        <p:spPr>
          <a:xfrm rot="19860000">
            <a:off x="130920" y="2916489"/>
            <a:ext cx="1606530"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Intermediate</a:t>
            </a:r>
          </a:p>
        </p:txBody>
      </p:sp>
      <p:sp>
        <p:nvSpPr>
          <p:cNvPr id="6" name="Rectangle 5"/>
          <p:cNvSpPr/>
          <p:nvPr/>
        </p:nvSpPr>
        <p:spPr>
          <a:xfrm rot="19860000">
            <a:off x="163839" y="3818464"/>
            <a:ext cx="1282723" cy="400110"/>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mn-ea"/>
              </a:rPr>
              <a:t>Advanced</a:t>
            </a:r>
          </a:p>
        </p:txBody>
      </p:sp>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smtClean="0"/>
              <a:t>©</a:t>
            </a:r>
            <a:r>
              <a:rPr lang="is-IS" b="0" dirty="0" smtClean="0"/>
              <a:t>2018</a:t>
            </a:r>
            <a:r>
              <a:rPr lang="en-US" b="0" dirty="0" smtClean="0"/>
              <a:t> </a:t>
            </a:r>
            <a:r>
              <a:rPr lang="en-US" b="0" dirty="0"/>
              <a:t>Region One Education Service Center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506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4596</TotalTime>
  <Words>3035</Words>
  <Application>Microsoft Macintosh PowerPoint</Application>
  <PresentationFormat>On-screen Show (4:3)</PresentationFormat>
  <Paragraphs>561</Paragraphs>
  <Slides>87</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87</vt:i4>
      </vt:variant>
    </vt:vector>
  </HeadingPairs>
  <TitlesOfParts>
    <vt:vector size="101" baseType="lpstr">
      <vt:lpstr>Calibri</vt:lpstr>
      <vt:lpstr>Century Gothic</vt:lpstr>
      <vt:lpstr>Georgia</vt:lpstr>
      <vt:lpstr>Impact</vt:lpstr>
      <vt:lpstr>Mangal</vt:lpstr>
      <vt:lpstr>ＭＳ Ｐゴシック</vt:lpstr>
      <vt:lpstr>ＭＳ Ｐ明朝</vt:lpstr>
      <vt:lpstr>Times New Roman</vt:lpstr>
      <vt:lpstr>Verdana</vt:lpstr>
      <vt:lpstr>Wingdings</vt:lpstr>
      <vt:lpstr>Wingdings 2</vt:lpstr>
      <vt:lpstr>Wingdings 3</vt:lpstr>
      <vt:lpstr>Arial</vt:lpstr>
      <vt:lpstr>NewsPrint</vt:lpstr>
      <vt:lpstr>ELL Leadership Academy</vt:lpstr>
      <vt:lpstr>Professional Learning Essential Agreements</vt:lpstr>
      <vt:lpstr>AGENDA</vt:lpstr>
      <vt:lpstr>Edmodo Code: 4ya7st</vt:lpstr>
      <vt:lpstr>Edmodo Code: 4ya7st</vt:lpstr>
      <vt:lpstr>Sheltered instruction</vt:lpstr>
      <vt:lpstr>Session Objectives</vt:lpstr>
      <vt:lpstr>Make an Appointment</vt:lpstr>
      <vt:lpstr>Three-Step Interview</vt:lpstr>
      <vt:lpstr>What are the two goals of Sheltered Instruction?</vt:lpstr>
      <vt:lpstr>PowerPoint Presentation</vt:lpstr>
      <vt:lpstr>Content and language objectives</vt:lpstr>
      <vt:lpstr>Anticipation Guide</vt:lpstr>
      <vt:lpstr>Round Table</vt:lpstr>
      <vt:lpstr>The What and the How</vt:lpstr>
      <vt:lpstr>Content Objective - Sample</vt:lpstr>
      <vt:lpstr>Writing Content Objectives</vt:lpstr>
      <vt:lpstr>PowerPoint Presentation</vt:lpstr>
      <vt:lpstr>Language Objective - Sample</vt:lpstr>
      <vt:lpstr>Writing Language Objectives</vt:lpstr>
      <vt:lpstr>PowerPoint Presentation</vt:lpstr>
      <vt:lpstr>Key Points to Remember</vt:lpstr>
      <vt:lpstr>Provide Feedback</vt:lpstr>
      <vt:lpstr>PowerPoint Presentation</vt:lpstr>
      <vt:lpstr>Provide Feedback</vt:lpstr>
      <vt:lpstr>Provide Feedback</vt:lpstr>
      <vt:lpstr>Provide Feedback</vt:lpstr>
      <vt:lpstr>PowerPoint Presentation</vt:lpstr>
      <vt:lpstr>PowerPoint Presentation</vt:lpstr>
      <vt:lpstr>Speaking in complete sentences</vt:lpstr>
      <vt:lpstr>1-2-4-ALL</vt:lpstr>
      <vt:lpstr>Use of Complete Sentences</vt:lpstr>
      <vt:lpstr>Use of Complete Sentences</vt:lpstr>
      <vt:lpstr>Use of Complete Sentences</vt:lpstr>
      <vt:lpstr>Your Turn! Gallery Walk!</vt:lpstr>
      <vt:lpstr>PowerPoint Presentation</vt:lpstr>
      <vt:lpstr>RANDOMIZATION TECHNIQUES</vt:lpstr>
      <vt:lpstr>Randomization Techniques</vt:lpstr>
      <vt:lpstr>Randomization Techniques</vt:lpstr>
      <vt:lpstr>Randomization Techniques</vt:lpstr>
      <vt:lpstr>PowerPoint Presentation</vt:lpstr>
      <vt:lpstr>Total response signals</vt:lpstr>
      <vt:lpstr>PowerPoint Presentation</vt:lpstr>
      <vt:lpstr>PowerPoint Presentation</vt:lpstr>
      <vt:lpstr>Find the Fib!</vt:lpstr>
      <vt:lpstr>Let’s Play!</vt:lpstr>
      <vt:lpstr>PowerPoint Presentation</vt:lpstr>
      <vt:lpstr>Let’s Play!</vt:lpstr>
      <vt:lpstr>PowerPoint Presentation</vt:lpstr>
      <vt:lpstr>Developing academic vocabulary</vt:lpstr>
      <vt:lpstr>PowerPoint Presentation</vt:lpstr>
      <vt:lpstr>PowerPoint Presentation</vt:lpstr>
      <vt:lpstr>PowerPoint Presentation</vt:lpstr>
      <vt:lpstr>Would this help?</vt:lpstr>
      <vt:lpstr>How about this?</vt:lpstr>
      <vt:lpstr>PowerPoint Presentation</vt:lpstr>
      <vt:lpstr>PowerPoint Presentation</vt:lpstr>
      <vt:lpstr>PowerPoint Presentation</vt:lpstr>
      <vt:lpstr>PowerPoint Presentation</vt:lpstr>
      <vt:lpstr>Vocabulary Experts</vt:lpstr>
      <vt:lpstr>PowerPoint Presentation</vt:lpstr>
      <vt:lpstr>PowerPoint Presentation</vt:lpstr>
      <vt:lpstr>Structured reading  and writing activities</vt:lpstr>
      <vt:lpstr>Structured Language Activities</vt:lpstr>
      <vt:lpstr>SQP2RS</vt:lpstr>
      <vt:lpstr>PowerPoint Presentation</vt:lpstr>
      <vt:lpstr>PowerPoint Presentation</vt:lpstr>
      <vt:lpstr>PowerPoint Presentation</vt:lpstr>
      <vt:lpstr>PowerPoint Presentation</vt:lpstr>
      <vt:lpstr>Go to your 6 o’clock</vt:lpstr>
      <vt:lpstr>PowerPoint Presentation</vt:lpstr>
      <vt:lpstr>Structured conversations</vt:lpstr>
      <vt:lpstr>Structured Conversations</vt:lpstr>
      <vt:lpstr>PowerPoint Presentation</vt:lpstr>
      <vt:lpstr>Session Objectives</vt:lpstr>
      <vt:lpstr>PlANNING FOR SUCCESS</vt:lpstr>
      <vt:lpstr>Struggling School Temptation</vt:lpstr>
      <vt:lpstr>What are Thinking Maps?</vt:lpstr>
      <vt:lpstr>Circle Map</vt:lpstr>
      <vt:lpstr>Tree Map</vt:lpstr>
      <vt:lpstr>Multi-Flow Map</vt:lpstr>
      <vt:lpstr>Bridge Map</vt:lpstr>
      <vt:lpstr>Flow Map</vt:lpstr>
      <vt:lpstr>Now what?</vt:lpstr>
      <vt:lpstr>Leadership: Know Thyself</vt:lpstr>
      <vt:lpstr>Exit Tickets</vt:lpstr>
      <vt:lpstr>Mil gracias</vt:lpstr>
    </vt:vector>
  </TitlesOfParts>
  <Company>Region One ESC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Microsoft Office User</cp:lastModifiedBy>
  <cp:revision>120</cp:revision>
  <dcterms:created xsi:type="dcterms:W3CDTF">2016-11-01T01:49:00Z</dcterms:created>
  <dcterms:modified xsi:type="dcterms:W3CDTF">2018-05-24T13:25:50Z</dcterms:modified>
</cp:coreProperties>
</file>